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0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323" autoAdjust="0"/>
  </p:normalViewPr>
  <p:slideViewPr>
    <p:cSldViewPr>
      <p:cViewPr>
        <p:scale>
          <a:sx n="50" d="100"/>
          <a:sy n="50" d="100"/>
        </p:scale>
        <p:origin x="-1710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35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B6C6322-EC8E-4379-AA80-5CFBA1A7C2DD}" type="datetimeFigureOut">
              <a:rPr lang="es-MX" smtClean="0"/>
              <a:pPr/>
              <a:t>18/05/2014</a:t>
            </a:fld>
            <a:endParaRPr lang="es-MX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7D0B6D7-9897-4F38-9E89-3F7248128CEB}" type="slidenum">
              <a:rPr lang="es-MX" smtClean="0"/>
              <a:pPr/>
              <a:t>‹#›</a:t>
            </a:fld>
            <a:endParaRPr lang="es-MX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C6322-EC8E-4379-AA80-5CFBA1A7C2DD}" type="datetimeFigureOut">
              <a:rPr lang="es-MX" smtClean="0"/>
              <a:pPr/>
              <a:t>18/05/2014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B6D7-9897-4F38-9E89-3F7248128CEB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C6322-EC8E-4379-AA80-5CFBA1A7C2DD}" type="datetimeFigureOut">
              <a:rPr lang="es-MX" smtClean="0"/>
              <a:pPr/>
              <a:t>18/05/2014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B6D7-9897-4F38-9E89-3F7248128CEB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C6322-EC8E-4379-AA80-5CFBA1A7C2DD}" type="datetimeFigureOut">
              <a:rPr lang="es-MX" smtClean="0"/>
              <a:pPr/>
              <a:t>18/05/2014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B6D7-9897-4F38-9E89-3F7248128CEB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C6322-EC8E-4379-AA80-5CFBA1A7C2DD}" type="datetimeFigureOut">
              <a:rPr lang="es-MX" smtClean="0"/>
              <a:pPr/>
              <a:t>18/05/2014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B6D7-9897-4F38-9E89-3F7248128CEB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C6322-EC8E-4379-AA80-5CFBA1A7C2DD}" type="datetimeFigureOut">
              <a:rPr lang="es-MX" smtClean="0"/>
              <a:pPr/>
              <a:t>18/05/2014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B6D7-9897-4F38-9E89-3F7248128CEB}" type="slidenum">
              <a:rPr lang="es-MX" smtClean="0"/>
              <a:pPr/>
              <a:t>‹#›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C6322-EC8E-4379-AA80-5CFBA1A7C2DD}" type="datetimeFigureOut">
              <a:rPr lang="es-MX" smtClean="0"/>
              <a:pPr/>
              <a:t>18/05/2014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B6D7-9897-4F38-9E89-3F7248128CEB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C6322-EC8E-4379-AA80-5CFBA1A7C2DD}" type="datetimeFigureOut">
              <a:rPr lang="es-MX" smtClean="0"/>
              <a:pPr/>
              <a:t>18/05/2014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B6D7-9897-4F38-9E89-3F7248128CEB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C6322-EC8E-4379-AA80-5CFBA1A7C2DD}" type="datetimeFigureOut">
              <a:rPr lang="es-MX" smtClean="0"/>
              <a:pPr/>
              <a:t>18/05/2014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B6D7-9897-4F38-9E89-3F7248128CEB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C6322-EC8E-4379-AA80-5CFBA1A7C2DD}" type="datetimeFigureOut">
              <a:rPr lang="es-MX" smtClean="0"/>
              <a:pPr/>
              <a:t>18/05/2014</a:t>
            </a:fld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B6D7-9897-4F38-9E89-3F7248128CEB}" type="slidenum">
              <a:rPr lang="es-MX" smtClean="0"/>
              <a:pPr/>
              <a:t>‹#›</a:t>
            </a:fld>
            <a:endParaRPr lang="es-MX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C6322-EC8E-4379-AA80-5CFBA1A7C2DD}" type="datetimeFigureOut">
              <a:rPr lang="es-MX" smtClean="0"/>
              <a:pPr/>
              <a:t>18/05/2014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B6D7-9897-4F38-9E89-3F7248128CEB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B6C6322-EC8E-4379-AA80-5CFBA1A7C2DD}" type="datetimeFigureOut">
              <a:rPr lang="es-MX" smtClean="0"/>
              <a:pPr/>
              <a:t>18/05/2014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7D0B6D7-9897-4F38-9E89-3F7248128CEB}" type="slidenum">
              <a:rPr lang="es-MX" smtClean="0"/>
              <a:pPr/>
              <a:t>‹#›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MX" dirty="0" err="1" smtClean="0"/>
              <a:t>Chapter</a:t>
            </a:r>
            <a:r>
              <a:rPr lang="es-MX" dirty="0" smtClean="0"/>
              <a:t> 2: </a:t>
            </a:r>
            <a:r>
              <a:rPr lang="es-MX" dirty="0" err="1" smtClean="0"/>
              <a:t>Food</a:t>
            </a:r>
            <a:r>
              <a:rPr lang="es-MX" dirty="0" smtClean="0"/>
              <a:t> and </a:t>
            </a:r>
            <a:r>
              <a:rPr lang="es-MX" dirty="0" err="1" smtClean="0"/>
              <a:t>digestion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Miss </a:t>
            </a:r>
            <a:r>
              <a:rPr lang="es-MX" dirty="0" err="1" smtClean="0"/>
              <a:t>Luzma</a:t>
            </a:r>
            <a:r>
              <a:rPr lang="es-MX" dirty="0" smtClean="0"/>
              <a:t> Fabre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1974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Fats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 err="1" smtClean="0"/>
              <a:t>Composed</a:t>
            </a:r>
            <a:r>
              <a:rPr lang="es-MX" dirty="0" smtClean="0"/>
              <a:t> of </a:t>
            </a:r>
            <a:r>
              <a:rPr lang="es-MX" dirty="0" err="1" smtClean="0"/>
              <a:t>carbon</a:t>
            </a:r>
            <a:r>
              <a:rPr lang="es-MX" dirty="0" smtClean="0"/>
              <a:t>, </a:t>
            </a:r>
            <a:r>
              <a:rPr lang="es-MX" dirty="0" err="1" smtClean="0"/>
              <a:t>oxygen</a:t>
            </a:r>
            <a:r>
              <a:rPr lang="es-MX" dirty="0" smtClean="0"/>
              <a:t>, and </a:t>
            </a:r>
            <a:r>
              <a:rPr lang="es-MX" dirty="0" err="1" smtClean="0"/>
              <a:t>hydrogen</a:t>
            </a:r>
            <a:endParaRPr lang="es-MX" dirty="0"/>
          </a:p>
          <a:p>
            <a:r>
              <a:rPr lang="es-MX" dirty="0" smtClean="0"/>
              <a:t>1 </a:t>
            </a:r>
            <a:r>
              <a:rPr lang="es-MX" dirty="0" err="1" smtClean="0"/>
              <a:t>gram</a:t>
            </a:r>
            <a:r>
              <a:rPr lang="es-MX" dirty="0" smtClean="0"/>
              <a:t>= 9 kcal</a:t>
            </a:r>
          </a:p>
          <a:p>
            <a:r>
              <a:rPr lang="es-MX" dirty="0" err="1" smtClean="0"/>
              <a:t>Functions</a:t>
            </a:r>
            <a:r>
              <a:rPr lang="es-MX" dirty="0" smtClean="0"/>
              <a:t> of </a:t>
            </a:r>
            <a:r>
              <a:rPr lang="es-MX" dirty="0" err="1" smtClean="0"/>
              <a:t>fats</a:t>
            </a:r>
            <a:r>
              <a:rPr lang="es-MX" dirty="0" smtClean="0"/>
              <a:t>:</a:t>
            </a:r>
          </a:p>
          <a:p>
            <a:r>
              <a:rPr lang="es-MX" dirty="0" err="1" smtClean="0"/>
              <a:t>Provide</a:t>
            </a:r>
            <a:r>
              <a:rPr lang="es-MX" dirty="0" smtClean="0"/>
              <a:t> </a:t>
            </a:r>
            <a:r>
              <a:rPr lang="es-MX" dirty="0" err="1" smtClean="0"/>
              <a:t>energy</a:t>
            </a:r>
            <a:endParaRPr lang="es-MX" dirty="0" smtClean="0"/>
          </a:p>
          <a:p>
            <a:r>
              <a:rPr lang="es-MX" dirty="0" err="1" smtClean="0"/>
              <a:t>Form</a:t>
            </a:r>
            <a:r>
              <a:rPr lang="es-MX" dirty="0" smtClean="0"/>
              <a:t> </a:t>
            </a:r>
            <a:r>
              <a:rPr lang="es-MX" dirty="0" err="1" smtClean="0"/>
              <a:t>part</a:t>
            </a:r>
            <a:r>
              <a:rPr lang="es-MX" dirty="0" smtClean="0"/>
              <a:t> of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cell</a:t>
            </a:r>
            <a:r>
              <a:rPr lang="es-MX" dirty="0" smtClean="0"/>
              <a:t> </a:t>
            </a:r>
            <a:r>
              <a:rPr lang="es-MX" dirty="0" err="1" smtClean="0"/>
              <a:t>membrane</a:t>
            </a:r>
            <a:endParaRPr lang="es-MX" dirty="0" smtClean="0"/>
          </a:p>
          <a:p>
            <a:r>
              <a:rPr lang="es-MX" dirty="0" err="1" smtClean="0"/>
              <a:t>Fatty</a:t>
            </a:r>
            <a:r>
              <a:rPr lang="es-MX" dirty="0" smtClean="0"/>
              <a:t> </a:t>
            </a:r>
            <a:r>
              <a:rPr lang="es-MX" dirty="0" err="1" smtClean="0"/>
              <a:t>tissue</a:t>
            </a:r>
            <a:r>
              <a:rPr lang="es-MX" dirty="0" smtClean="0"/>
              <a:t> </a:t>
            </a:r>
            <a:r>
              <a:rPr lang="es-MX" dirty="0" err="1" smtClean="0"/>
              <a:t>protects</a:t>
            </a:r>
            <a:r>
              <a:rPr lang="es-MX" dirty="0" smtClean="0"/>
              <a:t> and </a:t>
            </a:r>
            <a:r>
              <a:rPr lang="es-MX" dirty="0" err="1" smtClean="0"/>
              <a:t>supports</a:t>
            </a:r>
            <a:r>
              <a:rPr lang="es-MX" dirty="0" smtClean="0"/>
              <a:t> </a:t>
            </a:r>
            <a:r>
              <a:rPr lang="es-MX" dirty="0" err="1" smtClean="0"/>
              <a:t>your</a:t>
            </a:r>
            <a:r>
              <a:rPr lang="es-MX" dirty="0" smtClean="0"/>
              <a:t> </a:t>
            </a:r>
            <a:r>
              <a:rPr lang="es-MX" dirty="0" err="1" smtClean="0"/>
              <a:t>internal</a:t>
            </a:r>
            <a:r>
              <a:rPr lang="es-MX" dirty="0" smtClean="0"/>
              <a:t> </a:t>
            </a:r>
            <a:r>
              <a:rPr lang="es-MX" dirty="0" err="1" smtClean="0"/>
              <a:t>organs</a:t>
            </a:r>
            <a:r>
              <a:rPr lang="es-MX" dirty="0" smtClean="0"/>
              <a:t> and </a:t>
            </a:r>
            <a:r>
              <a:rPr lang="es-MX" dirty="0" err="1" smtClean="0"/>
              <a:t>insulates</a:t>
            </a:r>
            <a:r>
              <a:rPr lang="es-MX" dirty="0" smtClean="0"/>
              <a:t> </a:t>
            </a:r>
            <a:r>
              <a:rPr lang="es-MX" dirty="0" err="1" smtClean="0"/>
              <a:t>your</a:t>
            </a:r>
            <a:r>
              <a:rPr lang="es-MX" dirty="0" smtClean="0"/>
              <a:t> </a:t>
            </a:r>
            <a:r>
              <a:rPr lang="es-MX" dirty="0" err="1" smtClean="0"/>
              <a:t>body</a:t>
            </a:r>
            <a:endParaRPr lang="es-MX" dirty="0"/>
          </a:p>
        </p:txBody>
      </p:sp>
      <p:pic>
        <p:nvPicPr>
          <p:cNvPr id="5122" name="Picture 2" descr="http://www.whitetigernaturalmedicine.com/wp-content/uploads/2012/03/fat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692697"/>
            <a:ext cx="3168352" cy="157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77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9012" y="3027047"/>
            <a:ext cx="2448387" cy="1011566"/>
          </a:xfrm>
        </p:spPr>
        <p:txBody>
          <a:bodyPr/>
          <a:lstStyle/>
          <a:p>
            <a:r>
              <a:rPr lang="es-MX" dirty="0" err="1" smtClean="0"/>
              <a:t>Kinds</a:t>
            </a:r>
            <a:r>
              <a:rPr lang="es-MX" dirty="0" smtClean="0"/>
              <a:t> of </a:t>
            </a:r>
            <a:r>
              <a:rPr lang="es-MX" dirty="0" err="1" smtClean="0"/>
              <a:t>fats</a:t>
            </a:r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4067944" y="980728"/>
            <a:ext cx="43204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b="1" dirty="0" err="1" smtClean="0"/>
              <a:t>Saturated</a:t>
            </a:r>
            <a:r>
              <a:rPr lang="es-MX" sz="2500" b="1" dirty="0" smtClean="0"/>
              <a:t>: </a:t>
            </a:r>
            <a:r>
              <a:rPr lang="es-MX" sz="2500" dirty="0" err="1" smtClean="0"/>
              <a:t>solid</a:t>
            </a:r>
            <a:r>
              <a:rPr lang="es-MX" sz="2500" dirty="0" smtClean="0"/>
              <a:t> at </a:t>
            </a:r>
            <a:r>
              <a:rPr lang="es-MX" sz="2500" dirty="0" err="1" smtClean="0"/>
              <a:t>room</a:t>
            </a:r>
            <a:r>
              <a:rPr lang="es-MX" sz="2500" dirty="0" smtClean="0"/>
              <a:t> </a:t>
            </a:r>
            <a:r>
              <a:rPr lang="es-MX" sz="2500" dirty="0" err="1" smtClean="0"/>
              <a:t>temperature</a:t>
            </a:r>
            <a:endParaRPr lang="es-MX" sz="2500" dirty="0" smtClean="0"/>
          </a:p>
          <a:p>
            <a:r>
              <a:rPr lang="es-MX" sz="2500" dirty="0" smtClean="0"/>
              <a:t>Ex: </a:t>
            </a:r>
            <a:r>
              <a:rPr lang="es-MX" sz="2500" dirty="0" err="1" smtClean="0"/>
              <a:t>meat</a:t>
            </a:r>
            <a:endParaRPr lang="es-MX" sz="2500" dirty="0" smtClean="0"/>
          </a:p>
          <a:p>
            <a:endParaRPr lang="es-MX" sz="2500" dirty="0" smtClean="0"/>
          </a:p>
          <a:p>
            <a:r>
              <a:rPr lang="es-MX" sz="2500" b="1" dirty="0" err="1" smtClean="0"/>
              <a:t>Unsaturated</a:t>
            </a:r>
            <a:r>
              <a:rPr lang="es-MX" sz="2500" b="1" dirty="0" smtClean="0"/>
              <a:t>: </a:t>
            </a:r>
            <a:r>
              <a:rPr lang="es-MX" sz="2500" dirty="0" err="1" smtClean="0"/>
              <a:t>liquid</a:t>
            </a:r>
            <a:r>
              <a:rPr lang="es-MX" sz="2500" dirty="0" smtClean="0"/>
              <a:t> at </a:t>
            </a:r>
            <a:r>
              <a:rPr lang="es-MX" sz="2500" dirty="0" err="1" smtClean="0"/>
              <a:t>room</a:t>
            </a:r>
            <a:r>
              <a:rPr lang="es-MX" sz="2500" dirty="0" smtClean="0"/>
              <a:t> </a:t>
            </a:r>
            <a:r>
              <a:rPr lang="es-MX" sz="2500" dirty="0" err="1" smtClean="0"/>
              <a:t>temperature</a:t>
            </a:r>
            <a:r>
              <a:rPr lang="es-MX" sz="2500" dirty="0" smtClean="0"/>
              <a:t> </a:t>
            </a:r>
          </a:p>
          <a:p>
            <a:r>
              <a:rPr lang="es-MX" sz="2500" dirty="0" smtClean="0"/>
              <a:t>Ex: </a:t>
            </a:r>
            <a:r>
              <a:rPr lang="es-MX" sz="2500" dirty="0" err="1" smtClean="0"/>
              <a:t>cooking</a:t>
            </a:r>
            <a:r>
              <a:rPr lang="es-MX" sz="2500" dirty="0" smtClean="0"/>
              <a:t> </a:t>
            </a:r>
            <a:r>
              <a:rPr lang="es-MX" sz="2500" dirty="0" err="1" smtClean="0"/>
              <a:t>oils</a:t>
            </a:r>
            <a:endParaRPr lang="es-MX" sz="2500" dirty="0" smtClean="0"/>
          </a:p>
          <a:p>
            <a:endParaRPr lang="es-MX" sz="2500" dirty="0"/>
          </a:p>
          <a:p>
            <a:r>
              <a:rPr lang="es-MX" sz="2500" b="1" dirty="0" err="1" smtClean="0"/>
              <a:t>Trans</a:t>
            </a:r>
            <a:r>
              <a:rPr lang="es-MX" sz="2500" b="1" dirty="0" smtClean="0"/>
              <a:t> </a:t>
            </a:r>
            <a:r>
              <a:rPr lang="es-MX" sz="2500" b="1" dirty="0" err="1" smtClean="0"/>
              <a:t>fat</a:t>
            </a:r>
            <a:r>
              <a:rPr lang="es-MX" sz="2500" b="1" dirty="0" smtClean="0"/>
              <a:t>: </a:t>
            </a:r>
            <a:r>
              <a:rPr lang="es-MX" sz="2500" dirty="0" smtClean="0"/>
              <a:t>are </a:t>
            </a:r>
            <a:r>
              <a:rPr lang="es-MX" sz="2500" dirty="0" err="1" smtClean="0"/>
              <a:t>made</a:t>
            </a:r>
            <a:r>
              <a:rPr lang="es-MX" sz="2500" dirty="0" smtClean="0"/>
              <a:t> </a:t>
            </a:r>
            <a:r>
              <a:rPr lang="es-MX" sz="2500" dirty="0" err="1" smtClean="0"/>
              <a:t>by</a:t>
            </a:r>
            <a:r>
              <a:rPr lang="es-MX" sz="2500" dirty="0" smtClean="0"/>
              <a:t> </a:t>
            </a:r>
            <a:r>
              <a:rPr lang="es-MX" sz="2500" dirty="0" err="1" smtClean="0"/>
              <a:t>adding</a:t>
            </a:r>
            <a:r>
              <a:rPr lang="es-MX" sz="2500" dirty="0" smtClean="0"/>
              <a:t> </a:t>
            </a:r>
            <a:r>
              <a:rPr lang="es-MX" sz="2500" dirty="0" err="1" smtClean="0"/>
              <a:t>hydrogen</a:t>
            </a:r>
            <a:r>
              <a:rPr lang="es-MX" sz="2500" dirty="0" smtClean="0"/>
              <a:t> </a:t>
            </a:r>
            <a:r>
              <a:rPr lang="es-MX" sz="2500" dirty="0" err="1" smtClean="0"/>
              <a:t>to</a:t>
            </a:r>
            <a:r>
              <a:rPr lang="es-MX" sz="2500" dirty="0" smtClean="0"/>
              <a:t> vegetable </a:t>
            </a:r>
            <a:r>
              <a:rPr lang="es-MX" sz="2500" dirty="0" err="1" smtClean="0"/>
              <a:t>oils</a:t>
            </a:r>
            <a:endParaRPr lang="es-MX" sz="2500" dirty="0" smtClean="0"/>
          </a:p>
          <a:p>
            <a:r>
              <a:rPr lang="es-MX" sz="2500" dirty="0" smtClean="0"/>
              <a:t>Ex: </a:t>
            </a:r>
            <a:r>
              <a:rPr lang="es-MX" sz="2500" dirty="0" err="1" smtClean="0"/>
              <a:t>margarine</a:t>
            </a:r>
            <a:r>
              <a:rPr lang="es-MX" sz="2500" dirty="0" smtClean="0"/>
              <a:t>, chips. </a:t>
            </a:r>
          </a:p>
        </p:txBody>
      </p:sp>
      <p:sp>
        <p:nvSpPr>
          <p:cNvPr id="5" name="2 Cara sonriente"/>
          <p:cNvSpPr/>
          <p:nvPr/>
        </p:nvSpPr>
        <p:spPr>
          <a:xfrm>
            <a:off x="2843808" y="4581128"/>
            <a:ext cx="864096" cy="720080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MX"/>
          </a:p>
        </p:txBody>
      </p:sp>
      <p:sp>
        <p:nvSpPr>
          <p:cNvPr id="6" name="4 Cara sonriente"/>
          <p:cNvSpPr/>
          <p:nvPr/>
        </p:nvSpPr>
        <p:spPr>
          <a:xfrm>
            <a:off x="2843808" y="2667754"/>
            <a:ext cx="864096" cy="833254"/>
          </a:xfrm>
          <a:prstGeom prst="smileyFac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MX"/>
          </a:p>
        </p:txBody>
      </p:sp>
      <p:sp>
        <p:nvSpPr>
          <p:cNvPr id="7" name="3 Cara sonriente"/>
          <p:cNvSpPr/>
          <p:nvPr/>
        </p:nvSpPr>
        <p:spPr>
          <a:xfrm>
            <a:off x="2843808" y="823248"/>
            <a:ext cx="864096" cy="805552"/>
          </a:xfrm>
          <a:prstGeom prst="smileyFace">
            <a:avLst>
              <a:gd name="adj" fmla="val -17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447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2" descr="http://www.motleyhealthcare.com/wp-content/uploads/2012/10/Saturated_Fats-vs-Unsaturated_Fa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16832"/>
            <a:ext cx="5238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98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err="1" smtClean="0"/>
              <a:t>Cholesterol</a:t>
            </a:r>
            <a:endParaRPr lang="es-MX" dirty="0"/>
          </a:p>
          <a:p>
            <a:r>
              <a:rPr lang="es-MX" dirty="0" err="1" smtClean="0"/>
              <a:t>Waxy</a:t>
            </a:r>
            <a:r>
              <a:rPr lang="es-MX" dirty="0" smtClean="0"/>
              <a:t>, </a:t>
            </a:r>
            <a:r>
              <a:rPr lang="es-MX" dirty="0" err="1" smtClean="0"/>
              <a:t>fatlike</a:t>
            </a:r>
            <a:r>
              <a:rPr lang="es-MX" dirty="0" smtClean="0"/>
              <a:t> </a:t>
            </a:r>
            <a:r>
              <a:rPr lang="es-MX" dirty="0" err="1" smtClean="0"/>
              <a:t>substance</a:t>
            </a:r>
            <a:r>
              <a:rPr lang="es-MX" dirty="0" smtClean="0"/>
              <a:t> </a:t>
            </a:r>
            <a:r>
              <a:rPr lang="es-MX" dirty="0" err="1" smtClean="0"/>
              <a:t>found</a:t>
            </a:r>
            <a:r>
              <a:rPr lang="es-MX" dirty="0" smtClean="0"/>
              <a:t> in animal </a:t>
            </a:r>
            <a:r>
              <a:rPr lang="es-MX" dirty="0" err="1" smtClean="0"/>
              <a:t>products</a:t>
            </a:r>
            <a:r>
              <a:rPr lang="es-MX" dirty="0" smtClean="0"/>
              <a:t> </a:t>
            </a:r>
          </a:p>
          <a:p>
            <a:r>
              <a:rPr lang="es-MX" dirty="0" err="1" smtClean="0"/>
              <a:t>Part</a:t>
            </a:r>
            <a:r>
              <a:rPr lang="es-MX" dirty="0" smtClean="0"/>
              <a:t> of </a:t>
            </a:r>
            <a:r>
              <a:rPr lang="es-MX" dirty="0" err="1" smtClean="0"/>
              <a:t>body´s</a:t>
            </a:r>
            <a:r>
              <a:rPr lang="es-MX" dirty="0" smtClean="0"/>
              <a:t> </a:t>
            </a:r>
            <a:r>
              <a:rPr lang="es-MX" dirty="0" err="1" smtClean="0"/>
              <a:t>cells</a:t>
            </a:r>
            <a:endParaRPr lang="es-MX" dirty="0"/>
          </a:p>
        </p:txBody>
      </p:sp>
      <p:pic>
        <p:nvPicPr>
          <p:cNvPr id="3076" name="Picture 4" descr="high cholesterol, breakfa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645478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igh cholesterol, fast foo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058871"/>
            <a:ext cx="1869672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igh cholesterol, stea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662971"/>
            <a:ext cx="2050527" cy="273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igh cholesterol, seafoo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120" y="805471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healthaliciousness.com/articles/images/butt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092" y="1100433"/>
            <a:ext cx="1315076" cy="131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www.healthaliciousness.com/articles/images/parmesa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4183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62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err="1"/>
              <a:t>Nutritionists</a:t>
            </a:r>
            <a:r>
              <a:rPr lang="es-MX" dirty="0"/>
              <a:t>´ </a:t>
            </a:r>
            <a:r>
              <a:rPr lang="es-MX" dirty="0" err="1"/>
              <a:t>Recommendations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No more </a:t>
            </a:r>
            <a:r>
              <a:rPr lang="es-MX" dirty="0" err="1" smtClean="0"/>
              <a:t>than</a:t>
            </a:r>
            <a:r>
              <a:rPr lang="es-MX" dirty="0" smtClean="0"/>
              <a:t> 30% of </a:t>
            </a:r>
            <a:r>
              <a:rPr lang="es-MX" dirty="0" err="1" smtClean="0"/>
              <a:t>your</a:t>
            </a:r>
            <a:r>
              <a:rPr lang="es-MX" dirty="0" smtClean="0"/>
              <a:t> </a:t>
            </a:r>
            <a:r>
              <a:rPr lang="es-MX" dirty="0" err="1" smtClean="0"/>
              <a:t>daily</a:t>
            </a:r>
            <a:r>
              <a:rPr lang="es-MX" dirty="0" smtClean="0"/>
              <a:t> </a:t>
            </a:r>
            <a:r>
              <a:rPr lang="es-MX" dirty="0" err="1" smtClean="0"/>
              <a:t>calories</a:t>
            </a:r>
            <a:r>
              <a:rPr lang="es-MX" dirty="0" smtClean="0"/>
              <a:t> </a:t>
            </a:r>
            <a:r>
              <a:rPr lang="es-MX" dirty="0" err="1" smtClean="0"/>
              <a:t>should</a:t>
            </a:r>
            <a:r>
              <a:rPr lang="es-MX" dirty="0" smtClean="0"/>
              <a:t> come </a:t>
            </a:r>
            <a:r>
              <a:rPr lang="es-MX" dirty="0" err="1" smtClean="0"/>
              <a:t>from</a:t>
            </a:r>
            <a:r>
              <a:rPr lang="es-MX" dirty="0" smtClean="0"/>
              <a:t> </a:t>
            </a:r>
            <a:r>
              <a:rPr lang="es-MX" dirty="0" err="1" smtClean="0"/>
              <a:t>fats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4160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Proteins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2588569"/>
            <a:ext cx="6777317" cy="3244060"/>
          </a:xfrm>
        </p:spPr>
        <p:txBody>
          <a:bodyPr/>
          <a:lstStyle/>
          <a:p>
            <a:r>
              <a:rPr lang="es-MX" dirty="0" err="1" smtClean="0"/>
              <a:t>Contain</a:t>
            </a:r>
            <a:r>
              <a:rPr lang="es-MX" dirty="0" smtClean="0"/>
              <a:t> </a:t>
            </a:r>
            <a:r>
              <a:rPr lang="es-MX" dirty="0" err="1" smtClean="0"/>
              <a:t>nitrogen</a:t>
            </a:r>
            <a:r>
              <a:rPr lang="es-MX" dirty="0" smtClean="0"/>
              <a:t>, </a:t>
            </a:r>
            <a:r>
              <a:rPr lang="es-MX" dirty="0" err="1" smtClean="0"/>
              <a:t>carbon</a:t>
            </a:r>
            <a:r>
              <a:rPr lang="es-MX" dirty="0" smtClean="0"/>
              <a:t>, </a:t>
            </a:r>
            <a:r>
              <a:rPr lang="es-MX" dirty="0" err="1" smtClean="0"/>
              <a:t>hydrogen</a:t>
            </a:r>
            <a:r>
              <a:rPr lang="es-MX" dirty="0" smtClean="0"/>
              <a:t>, </a:t>
            </a:r>
            <a:r>
              <a:rPr lang="es-MX" dirty="0" err="1" smtClean="0"/>
              <a:t>oxygen</a:t>
            </a:r>
            <a:endParaRPr lang="es-MX" dirty="0" smtClean="0"/>
          </a:p>
          <a:p>
            <a:r>
              <a:rPr lang="es-MX" dirty="0" err="1" smtClean="0"/>
              <a:t>Needed</a:t>
            </a:r>
            <a:r>
              <a:rPr lang="es-MX" dirty="0" smtClean="0"/>
              <a:t> </a:t>
            </a:r>
            <a:r>
              <a:rPr lang="es-MX" dirty="0" err="1" smtClean="0"/>
              <a:t>for</a:t>
            </a:r>
            <a:r>
              <a:rPr lang="es-MX" dirty="0" smtClean="0"/>
              <a:t> </a:t>
            </a:r>
            <a:r>
              <a:rPr lang="es-MX" dirty="0" err="1" smtClean="0"/>
              <a:t>tissue</a:t>
            </a:r>
            <a:r>
              <a:rPr lang="es-MX" dirty="0" smtClean="0"/>
              <a:t> </a:t>
            </a:r>
            <a:r>
              <a:rPr lang="es-MX" dirty="0" err="1" smtClean="0"/>
              <a:t>growth</a:t>
            </a:r>
            <a:r>
              <a:rPr lang="es-MX" dirty="0" smtClean="0"/>
              <a:t> and </a:t>
            </a:r>
            <a:r>
              <a:rPr lang="es-MX" dirty="0" err="1" smtClean="0"/>
              <a:t>repair</a:t>
            </a:r>
            <a:endParaRPr lang="es-MX" dirty="0" smtClean="0"/>
          </a:p>
          <a:p>
            <a:r>
              <a:rPr lang="es-MX" dirty="0" err="1" smtClean="0"/>
              <a:t>Important</a:t>
            </a:r>
            <a:r>
              <a:rPr lang="es-MX" dirty="0" smtClean="0"/>
              <a:t> role in </a:t>
            </a:r>
            <a:r>
              <a:rPr lang="es-MX" dirty="0" err="1" smtClean="0"/>
              <a:t>chemical</a:t>
            </a:r>
            <a:r>
              <a:rPr lang="es-MX" dirty="0" smtClean="0"/>
              <a:t> </a:t>
            </a:r>
            <a:r>
              <a:rPr lang="es-MX" dirty="0" err="1" smtClean="0"/>
              <a:t>reactions</a:t>
            </a:r>
            <a:r>
              <a:rPr lang="es-MX" dirty="0" smtClean="0"/>
              <a:t> in </a:t>
            </a:r>
            <a:r>
              <a:rPr lang="es-MX" dirty="0" err="1" smtClean="0"/>
              <a:t>cells</a:t>
            </a:r>
            <a:endParaRPr lang="es-MX" dirty="0" smtClean="0"/>
          </a:p>
          <a:p>
            <a:r>
              <a:rPr lang="es-MX" dirty="0" smtClean="0"/>
              <a:t>1 gr= 4 kcal</a:t>
            </a:r>
          </a:p>
          <a:p>
            <a:r>
              <a:rPr lang="es-MX" dirty="0" smtClean="0"/>
              <a:t>10-35% of </a:t>
            </a:r>
            <a:r>
              <a:rPr lang="es-MX" dirty="0" err="1" smtClean="0"/>
              <a:t>your</a:t>
            </a:r>
            <a:r>
              <a:rPr lang="es-MX" dirty="0" smtClean="0"/>
              <a:t> </a:t>
            </a:r>
            <a:r>
              <a:rPr lang="es-MX" dirty="0" err="1" smtClean="0"/>
              <a:t>daily</a:t>
            </a:r>
            <a:r>
              <a:rPr lang="es-MX" dirty="0" smtClean="0"/>
              <a:t> </a:t>
            </a:r>
            <a:r>
              <a:rPr lang="es-MX" dirty="0" err="1" smtClean="0"/>
              <a:t>calorie</a:t>
            </a:r>
            <a:r>
              <a:rPr lang="es-MX" dirty="0" smtClean="0"/>
              <a:t> </a:t>
            </a:r>
            <a:r>
              <a:rPr lang="es-MX" dirty="0" err="1" smtClean="0"/>
              <a:t>intake</a:t>
            </a:r>
            <a:endParaRPr lang="es-MX" dirty="0"/>
          </a:p>
        </p:txBody>
      </p:sp>
      <p:pic>
        <p:nvPicPr>
          <p:cNvPr id="6146" name="Picture 2" descr="http://health.rush.edu/HealthInformation/graphics/images/en/198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73428"/>
            <a:ext cx="3143927" cy="251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66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err="1" smtClean="0"/>
              <a:t>Proteins</a:t>
            </a:r>
            <a:r>
              <a:rPr lang="es-MX" dirty="0" smtClean="0"/>
              <a:t> are </a:t>
            </a:r>
            <a:r>
              <a:rPr lang="es-MX" dirty="0" err="1" smtClean="0"/>
              <a:t>made</a:t>
            </a:r>
            <a:r>
              <a:rPr lang="es-MX" dirty="0" smtClean="0"/>
              <a:t> up of </a:t>
            </a:r>
            <a:r>
              <a:rPr lang="es-MX" dirty="0" err="1" smtClean="0"/>
              <a:t>aminoacids</a:t>
            </a:r>
            <a:r>
              <a:rPr lang="es-MX" dirty="0" smtClean="0"/>
              <a:t> </a:t>
            </a:r>
            <a:r>
              <a:rPr lang="es-MX" dirty="0" err="1" smtClean="0"/>
              <a:t>that</a:t>
            </a:r>
            <a:r>
              <a:rPr lang="es-MX" dirty="0" smtClean="0"/>
              <a:t> are </a:t>
            </a:r>
            <a:r>
              <a:rPr lang="es-MX" dirty="0" err="1" smtClean="0"/>
              <a:t>linked</a:t>
            </a:r>
            <a:r>
              <a:rPr lang="es-MX" dirty="0" smtClean="0"/>
              <a:t> </a:t>
            </a:r>
            <a:r>
              <a:rPr lang="es-MX" dirty="0" err="1" smtClean="0"/>
              <a:t>together</a:t>
            </a:r>
            <a:r>
              <a:rPr lang="es-MX" dirty="0" smtClean="0"/>
              <a:t>.</a:t>
            </a:r>
            <a:endParaRPr lang="es-MX" dirty="0"/>
          </a:p>
        </p:txBody>
      </p:sp>
      <p:pic>
        <p:nvPicPr>
          <p:cNvPr id="7170" name="Picture 2" descr="http://www.nobelprize.org/nobel_prizes/medicine/laureates/1993/illpres/protmol-aminoacid-v4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56992"/>
            <a:ext cx="238125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64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Complete and </a:t>
            </a:r>
            <a:r>
              <a:rPr lang="es-MX" dirty="0" err="1" smtClean="0"/>
              <a:t>incomplete</a:t>
            </a:r>
            <a:r>
              <a:rPr lang="es-MX" dirty="0" smtClean="0"/>
              <a:t> </a:t>
            </a:r>
            <a:r>
              <a:rPr lang="es-MX" dirty="0" err="1" smtClean="0"/>
              <a:t>proteins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913660"/>
          </a:xfrm>
        </p:spPr>
        <p:txBody>
          <a:bodyPr/>
          <a:lstStyle/>
          <a:p>
            <a:r>
              <a:rPr lang="es-MX" dirty="0" err="1" smtClean="0"/>
              <a:t>Foods</a:t>
            </a:r>
            <a:r>
              <a:rPr lang="es-MX" dirty="0" smtClean="0"/>
              <a:t> </a:t>
            </a:r>
            <a:r>
              <a:rPr lang="es-MX" dirty="0" err="1" smtClean="0"/>
              <a:t>from</a:t>
            </a:r>
            <a:r>
              <a:rPr lang="es-MX" dirty="0" smtClean="0"/>
              <a:t> animal </a:t>
            </a:r>
            <a:r>
              <a:rPr lang="es-MX" dirty="0" err="1" smtClean="0"/>
              <a:t>sources</a:t>
            </a:r>
            <a:r>
              <a:rPr lang="es-MX" dirty="0" smtClean="0"/>
              <a:t>, </a:t>
            </a:r>
            <a:r>
              <a:rPr lang="es-MX" dirty="0" err="1" smtClean="0"/>
              <a:t>such</a:t>
            </a:r>
            <a:r>
              <a:rPr lang="es-MX" dirty="0" smtClean="0"/>
              <a:t> as </a:t>
            </a:r>
            <a:r>
              <a:rPr lang="es-MX" dirty="0" err="1" smtClean="0"/>
              <a:t>meat</a:t>
            </a:r>
            <a:r>
              <a:rPr lang="es-MX" dirty="0" smtClean="0"/>
              <a:t> and </a:t>
            </a:r>
            <a:r>
              <a:rPr lang="es-MX" dirty="0" err="1" smtClean="0"/>
              <a:t>eggs</a:t>
            </a:r>
            <a:r>
              <a:rPr lang="es-MX" dirty="0" smtClean="0"/>
              <a:t>, are </a:t>
            </a:r>
            <a:r>
              <a:rPr lang="es-MX" dirty="0" err="1" smtClean="0"/>
              <a:t>called</a:t>
            </a:r>
            <a:r>
              <a:rPr lang="es-MX" dirty="0" smtClean="0"/>
              <a:t> </a:t>
            </a:r>
            <a:r>
              <a:rPr lang="es-MX" b="1" dirty="0" smtClean="0"/>
              <a:t>complete </a:t>
            </a:r>
            <a:r>
              <a:rPr lang="es-MX" b="1" dirty="0" err="1" smtClean="0"/>
              <a:t>proteins</a:t>
            </a:r>
            <a:r>
              <a:rPr lang="es-MX" b="1" dirty="0" smtClean="0"/>
              <a:t> </a:t>
            </a:r>
            <a:r>
              <a:rPr lang="es-MX" dirty="0" err="1" smtClean="0"/>
              <a:t>because</a:t>
            </a:r>
            <a:r>
              <a:rPr lang="es-MX" dirty="0" smtClean="0"/>
              <a:t> </a:t>
            </a:r>
            <a:r>
              <a:rPr lang="es-MX" dirty="0" err="1" smtClean="0"/>
              <a:t>they</a:t>
            </a:r>
            <a:r>
              <a:rPr lang="es-MX" dirty="0" smtClean="0"/>
              <a:t> </a:t>
            </a:r>
            <a:r>
              <a:rPr lang="es-MX" dirty="0" err="1" smtClean="0"/>
              <a:t>contain</a:t>
            </a:r>
            <a:r>
              <a:rPr lang="es-MX" dirty="0" smtClean="0"/>
              <a:t> </a:t>
            </a:r>
            <a:r>
              <a:rPr lang="es-MX" dirty="0" err="1" smtClean="0"/>
              <a:t>all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essential</a:t>
            </a:r>
            <a:r>
              <a:rPr lang="es-MX" dirty="0" smtClean="0"/>
              <a:t> </a:t>
            </a:r>
            <a:r>
              <a:rPr lang="es-MX" dirty="0" err="1" smtClean="0"/>
              <a:t>aminoacids</a:t>
            </a:r>
            <a:r>
              <a:rPr lang="es-MX" dirty="0" smtClean="0"/>
              <a:t> (</a:t>
            </a:r>
            <a:r>
              <a:rPr lang="es-MX" dirty="0" err="1" smtClean="0"/>
              <a:t>aminoacids</a:t>
            </a:r>
            <a:r>
              <a:rPr lang="es-MX" dirty="0" smtClean="0"/>
              <a:t> </a:t>
            </a:r>
            <a:r>
              <a:rPr lang="es-MX" dirty="0" err="1" smtClean="0"/>
              <a:t>that</a:t>
            </a:r>
            <a:r>
              <a:rPr lang="es-MX" dirty="0" smtClean="0"/>
              <a:t> are </a:t>
            </a:r>
            <a:r>
              <a:rPr lang="es-MX" dirty="0" err="1" smtClean="0"/>
              <a:t>not</a:t>
            </a:r>
            <a:r>
              <a:rPr lang="es-MX" dirty="0" smtClean="0"/>
              <a:t> </a:t>
            </a:r>
            <a:r>
              <a:rPr lang="es-MX" dirty="0" err="1" smtClean="0"/>
              <a:t>produced</a:t>
            </a:r>
            <a:r>
              <a:rPr lang="es-MX" dirty="0" smtClean="0"/>
              <a:t> </a:t>
            </a:r>
            <a:r>
              <a:rPr lang="es-MX" dirty="0" err="1" smtClean="0"/>
              <a:t>by</a:t>
            </a:r>
            <a:r>
              <a:rPr lang="es-MX" dirty="0" smtClean="0"/>
              <a:t> </a:t>
            </a:r>
            <a:r>
              <a:rPr lang="es-MX" dirty="0" err="1" smtClean="0"/>
              <a:t>our</a:t>
            </a:r>
            <a:r>
              <a:rPr lang="es-MX" dirty="0" smtClean="0"/>
              <a:t> </a:t>
            </a:r>
            <a:r>
              <a:rPr lang="es-MX" dirty="0" err="1" smtClean="0"/>
              <a:t>body</a:t>
            </a:r>
            <a:r>
              <a:rPr lang="es-MX" dirty="0" smtClean="0"/>
              <a:t>)</a:t>
            </a:r>
          </a:p>
          <a:p>
            <a:r>
              <a:rPr lang="es-MX" dirty="0" err="1" smtClean="0"/>
              <a:t>Proteins</a:t>
            </a:r>
            <a:r>
              <a:rPr lang="es-MX" dirty="0" smtClean="0"/>
              <a:t> </a:t>
            </a:r>
            <a:r>
              <a:rPr lang="es-MX" dirty="0" err="1" smtClean="0"/>
              <a:t>from</a:t>
            </a:r>
            <a:r>
              <a:rPr lang="es-MX" dirty="0" smtClean="0"/>
              <a:t> </a:t>
            </a:r>
            <a:r>
              <a:rPr lang="es-MX" dirty="0" err="1" smtClean="0"/>
              <a:t>plant</a:t>
            </a:r>
            <a:r>
              <a:rPr lang="es-MX" dirty="0" smtClean="0"/>
              <a:t> </a:t>
            </a:r>
            <a:r>
              <a:rPr lang="es-MX" dirty="0" err="1" smtClean="0"/>
              <a:t>sources</a:t>
            </a:r>
            <a:r>
              <a:rPr lang="es-MX" dirty="0" smtClean="0"/>
              <a:t>, </a:t>
            </a:r>
            <a:r>
              <a:rPr lang="es-MX" dirty="0" err="1" smtClean="0"/>
              <a:t>such</a:t>
            </a:r>
            <a:r>
              <a:rPr lang="es-MX" dirty="0" smtClean="0"/>
              <a:t> as </a:t>
            </a:r>
            <a:r>
              <a:rPr lang="es-MX" dirty="0" err="1" smtClean="0"/>
              <a:t>beans</a:t>
            </a:r>
            <a:r>
              <a:rPr lang="es-MX" dirty="0" smtClean="0"/>
              <a:t>, </a:t>
            </a:r>
            <a:r>
              <a:rPr lang="es-MX" dirty="0" err="1" smtClean="0"/>
              <a:t>grains</a:t>
            </a:r>
            <a:r>
              <a:rPr lang="es-MX" dirty="0" smtClean="0"/>
              <a:t>, and </a:t>
            </a:r>
            <a:r>
              <a:rPr lang="es-MX" dirty="0" err="1" smtClean="0"/>
              <a:t>nuts</a:t>
            </a:r>
            <a:r>
              <a:rPr lang="es-MX" dirty="0" smtClean="0"/>
              <a:t>, are </a:t>
            </a:r>
            <a:r>
              <a:rPr lang="es-MX" dirty="0" err="1" smtClean="0"/>
              <a:t>called</a:t>
            </a:r>
            <a:r>
              <a:rPr lang="es-MX" dirty="0" smtClean="0"/>
              <a:t> </a:t>
            </a:r>
            <a:r>
              <a:rPr lang="es-MX" b="1" dirty="0" err="1" smtClean="0"/>
              <a:t>incomplete</a:t>
            </a:r>
            <a:r>
              <a:rPr lang="es-MX" b="1" dirty="0" smtClean="0"/>
              <a:t> </a:t>
            </a:r>
            <a:r>
              <a:rPr lang="es-MX" b="1" dirty="0" err="1" smtClean="0"/>
              <a:t>proteins</a:t>
            </a:r>
            <a:r>
              <a:rPr lang="es-MX" b="1" dirty="0" smtClean="0"/>
              <a:t> </a:t>
            </a:r>
            <a:r>
              <a:rPr lang="es-MX" dirty="0" err="1" smtClean="0"/>
              <a:t>because</a:t>
            </a:r>
            <a:r>
              <a:rPr lang="es-MX" dirty="0" smtClean="0"/>
              <a:t> </a:t>
            </a:r>
            <a:r>
              <a:rPr lang="es-MX" dirty="0" err="1" smtClean="0"/>
              <a:t>they</a:t>
            </a:r>
            <a:r>
              <a:rPr lang="es-MX" dirty="0" smtClean="0"/>
              <a:t> are </a:t>
            </a:r>
            <a:r>
              <a:rPr lang="es-MX" dirty="0" err="1" smtClean="0"/>
              <a:t>missing</a:t>
            </a:r>
            <a:r>
              <a:rPr lang="es-MX" dirty="0" smtClean="0"/>
              <a:t> </a:t>
            </a:r>
            <a:r>
              <a:rPr lang="es-MX" dirty="0" err="1" smtClean="0"/>
              <a:t>one</a:t>
            </a:r>
            <a:r>
              <a:rPr lang="es-MX" dirty="0" smtClean="0"/>
              <a:t> </a:t>
            </a:r>
            <a:r>
              <a:rPr lang="es-MX" dirty="0" err="1" smtClean="0"/>
              <a:t>or</a:t>
            </a:r>
            <a:r>
              <a:rPr lang="es-MX" dirty="0" smtClean="0"/>
              <a:t> more </a:t>
            </a:r>
            <a:r>
              <a:rPr lang="es-MX" dirty="0" err="1" smtClean="0"/>
              <a:t>essential</a:t>
            </a:r>
            <a:r>
              <a:rPr lang="es-MX" dirty="0" smtClean="0"/>
              <a:t> </a:t>
            </a:r>
            <a:r>
              <a:rPr lang="es-MX" dirty="0" err="1" smtClean="0"/>
              <a:t>aminoacid</a:t>
            </a:r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2295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Vitamins</a:t>
            </a:r>
            <a:r>
              <a:rPr lang="es-MX" dirty="0" smtClean="0"/>
              <a:t> and </a:t>
            </a:r>
            <a:r>
              <a:rPr lang="es-MX" dirty="0" err="1" smtClean="0"/>
              <a:t>minerals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dirty="0" err="1" smtClean="0"/>
              <a:t>Vitamins</a:t>
            </a:r>
            <a:r>
              <a:rPr lang="es-MX" dirty="0" smtClean="0"/>
              <a:t> </a:t>
            </a:r>
            <a:r>
              <a:rPr lang="es-MX" dirty="0" err="1" smtClean="0"/>
              <a:t>act</a:t>
            </a:r>
            <a:r>
              <a:rPr lang="es-MX" dirty="0" smtClean="0"/>
              <a:t> as </a:t>
            </a:r>
            <a:r>
              <a:rPr lang="es-MX" dirty="0" err="1" smtClean="0"/>
              <a:t>helper</a:t>
            </a:r>
            <a:r>
              <a:rPr lang="es-MX" dirty="0" smtClean="0"/>
              <a:t> </a:t>
            </a:r>
            <a:r>
              <a:rPr lang="es-MX" dirty="0" err="1" smtClean="0"/>
              <a:t>molecules</a:t>
            </a:r>
            <a:r>
              <a:rPr lang="es-MX" dirty="0" smtClean="0"/>
              <a:t> in a </a:t>
            </a:r>
            <a:r>
              <a:rPr lang="es-MX" dirty="0" err="1" smtClean="0"/>
              <a:t>variety</a:t>
            </a:r>
            <a:r>
              <a:rPr lang="es-MX" dirty="0" smtClean="0"/>
              <a:t> of </a:t>
            </a:r>
            <a:r>
              <a:rPr lang="es-MX" dirty="0" err="1" smtClean="0"/>
              <a:t>chemical</a:t>
            </a:r>
            <a:r>
              <a:rPr lang="es-MX" dirty="0" smtClean="0"/>
              <a:t> </a:t>
            </a:r>
            <a:r>
              <a:rPr lang="es-MX" dirty="0" err="1" smtClean="0"/>
              <a:t>reactions</a:t>
            </a:r>
            <a:r>
              <a:rPr lang="es-MX" dirty="0" smtClean="0"/>
              <a:t> in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body</a:t>
            </a:r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952255" y="4459615"/>
            <a:ext cx="34563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dirty="0" err="1" smtClean="0"/>
              <a:t>Vitamins</a:t>
            </a:r>
            <a:endParaRPr lang="es-MX" sz="2500" dirty="0"/>
          </a:p>
        </p:txBody>
      </p:sp>
      <p:sp>
        <p:nvSpPr>
          <p:cNvPr id="5" name="4 CuadroTexto"/>
          <p:cNvSpPr txBox="1"/>
          <p:nvPr/>
        </p:nvSpPr>
        <p:spPr>
          <a:xfrm>
            <a:off x="2771800" y="3690174"/>
            <a:ext cx="432048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b="1" dirty="0" err="1" smtClean="0"/>
              <a:t>Fat</a:t>
            </a:r>
            <a:r>
              <a:rPr lang="es-MX" sz="2500" b="1" dirty="0" smtClean="0"/>
              <a:t>-soluble: </a:t>
            </a:r>
            <a:r>
              <a:rPr lang="es-MX" sz="2500" dirty="0" err="1" smtClean="0"/>
              <a:t>vitamin</a:t>
            </a:r>
            <a:r>
              <a:rPr lang="es-MX" sz="2500" dirty="0" smtClean="0"/>
              <a:t> A, D, E, K</a:t>
            </a:r>
          </a:p>
          <a:p>
            <a:endParaRPr lang="es-MX" sz="2500" b="1" dirty="0" smtClean="0"/>
          </a:p>
          <a:p>
            <a:r>
              <a:rPr lang="es-MX" sz="2500" b="1" dirty="0" err="1" smtClean="0"/>
              <a:t>Water</a:t>
            </a:r>
            <a:r>
              <a:rPr lang="es-MX" sz="2500" b="1" dirty="0" smtClean="0"/>
              <a:t>-soluble: </a:t>
            </a:r>
            <a:r>
              <a:rPr lang="es-MX" sz="2500" dirty="0" err="1" smtClean="0"/>
              <a:t>vitamins</a:t>
            </a:r>
            <a:r>
              <a:rPr lang="es-MX" sz="2500" dirty="0" smtClean="0"/>
              <a:t> B and C</a:t>
            </a:r>
            <a:endParaRPr lang="es-MX" sz="2500" dirty="0"/>
          </a:p>
        </p:txBody>
      </p:sp>
      <p:sp>
        <p:nvSpPr>
          <p:cNvPr id="6" name="5 Abrir llave"/>
          <p:cNvSpPr/>
          <p:nvPr/>
        </p:nvSpPr>
        <p:spPr>
          <a:xfrm>
            <a:off x="2536431" y="3690174"/>
            <a:ext cx="288032" cy="201593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579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Minerals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err="1" smtClean="0"/>
              <a:t>Nutrients</a:t>
            </a:r>
            <a:r>
              <a:rPr lang="es-MX" dirty="0" smtClean="0"/>
              <a:t> </a:t>
            </a:r>
            <a:r>
              <a:rPr lang="es-MX" dirty="0" err="1" smtClean="0"/>
              <a:t>that</a:t>
            </a:r>
            <a:r>
              <a:rPr lang="es-MX" dirty="0" smtClean="0"/>
              <a:t> are </a:t>
            </a:r>
            <a:r>
              <a:rPr lang="es-MX" dirty="0" err="1" smtClean="0"/>
              <a:t>not</a:t>
            </a:r>
            <a:r>
              <a:rPr lang="es-MX" dirty="0" smtClean="0"/>
              <a:t> </a:t>
            </a:r>
            <a:r>
              <a:rPr lang="es-MX" dirty="0" err="1" smtClean="0"/>
              <a:t>made</a:t>
            </a:r>
            <a:r>
              <a:rPr lang="es-MX" dirty="0" smtClean="0"/>
              <a:t> </a:t>
            </a:r>
            <a:r>
              <a:rPr lang="es-MX" dirty="0" err="1" smtClean="0"/>
              <a:t>by</a:t>
            </a:r>
            <a:r>
              <a:rPr lang="es-MX" dirty="0" smtClean="0"/>
              <a:t> living </a:t>
            </a:r>
            <a:r>
              <a:rPr lang="es-MX" dirty="0" err="1" smtClean="0"/>
              <a:t>things</a:t>
            </a:r>
            <a:endParaRPr lang="es-MX" dirty="0" smtClean="0"/>
          </a:p>
          <a:p>
            <a:r>
              <a:rPr lang="es-MX" dirty="0" err="1" smtClean="0"/>
              <a:t>Both</a:t>
            </a:r>
            <a:r>
              <a:rPr lang="es-MX" dirty="0" smtClean="0"/>
              <a:t> </a:t>
            </a:r>
            <a:r>
              <a:rPr lang="es-MX" dirty="0" err="1" smtClean="0"/>
              <a:t>vitamins</a:t>
            </a:r>
            <a:r>
              <a:rPr lang="es-MX" dirty="0" smtClean="0"/>
              <a:t> and </a:t>
            </a:r>
            <a:r>
              <a:rPr lang="es-MX" dirty="0" err="1" smtClean="0"/>
              <a:t>minerals</a:t>
            </a:r>
            <a:r>
              <a:rPr lang="es-MX" dirty="0" smtClean="0"/>
              <a:t> are </a:t>
            </a:r>
            <a:r>
              <a:rPr lang="es-MX" dirty="0" err="1" smtClean="0"/>
              <a:t>needed</a:t>
            </a:r>
            <a:r>
              <a:rPr lang="es-MX" dirty="0" smtClean="0"/>
              <a:t> </a:t>
            </a:r>
            <a:r>
              <a:rPr lang="es-MX" dirty="0" err="1" smtClean="0"/>
              <a:t>by</a:t>
            </a:r>
            <a:r>
              <a:rPr lang="es-MX" dirty="0" smtClean="0"/>
              <a:t> </a:t>
            </a:r>
            <a:r>
              <a:rPr lang="es-MX" dirty="0" err="1" smtClean="0"/>
              <a:t>your</a:t>
            </a:r>
            <a:r>
              <a:rPr lang="es-MX" dirty="0" smtClean="0"/>
              <a:t> </a:t>
            </a:r>
            <a:r>
              <a:rPr lang="es-MX" dirty="0" err="1" smtClean="0"/>
              <a:t>body</a:t>
            </a:r>
            <a:r>
              <a:rPr lang="es-MX" dirty="0" smtClean="0"/>
              <a:t> in </a:t>
            </a:r>
            <a:r>
              <a:rPr lang="es-MX" dirty="0" err="1" smtClean="0"/>
              <a:t>small</a:t>
            </a:r>
            <a:r>
              <a:rPr lang="es-MX" dirty="0" smtClean="0"/>
              <a:t> </a:t>
            </a:r>
            <a:r>
              <a:rPr lang="es-MX" dirty="0" err="1" smtClean="0"/>
              <a:t>amounts</a:t>
            </a:r>
            <a:r>
              <a:rPr lang="es-MX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carry</a:t>
            </a:r>
            <a:r>
              <a:rPr lang="es-MX" dirty="0" smtClean="0"/>
              <a:t> </a:t>
            </a:r>
            <a:r>
              <a:rPr lang="es-MX" dirty="0" err="1" smtClean="0"/>
              <a:t>out</a:t>
            </a:r>
            <a:r>
              <a:rPr lang="es-MX" dirty="0" smtClean="0"/>
              <a:t> </a:t>
            </a:r>
            <a:r>
              <a:rPr lang="es-MX" dirty="0" err="1" smtClean="0"/>
              <a:t>chemical</a:t>
            </a:r>
            <a:r>
              <a:rPr lang="es-MX" dirty="0" smtClean="0"/>
              <a:t> </a:t>
            </a:r>
            <a:r>
              <a:rPr lang="es-MX" dirty="0" err="1" smtClean="0"/>
              <a:t>processes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8125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</p:spPr>
        <p:txBody>
          <a:bodyPr/>
          <a:lstStyle/>
          <a:p>
            <a:r>
              <a:rPr lang="es-MX" dirty="0" err="1" smtClean="0"/>
              <a:t>Section</a:t>
            </a:r>
            <a:r>
              <a:rPr lang="es-MX" dirty="0" smtClean="0"/>
              <a:t> 1: </a:t>
            </a:r>
            <a:r>
              <a:rPr lang="es-MX" dirty="0" err="1" smtClean="0"/>
              <a:t>Food</a:t>
            </a:r>
            <a:r>
              <a:rPr lang="es-MX" dirty="0" smtClean="0"/>
              <a:t> and </a:t>
            </a:r>
            <a:r>
              <a:rPr lang="es-MX" dirty="0" err="1" smtClean="0"/>
              <a:t>energy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491880" y="2323652"/>
            <a:ext cx="5040560" cy="3913660"/>
          </a:xfrm>
        </p:spPr>
        <p:txBody>
          <a:bodyPr>
            <a:normAutofit/>
          </a:bodyPr>
          <a:lstStyle/>
          <a:p>
            <a:r>
              <a:rPr lang="es-MX" dirty="0" err="1" smtClean="0"/>
              <a:t>Foods</a:t>
            </a:r>
            <a:r>
              <a:rPr lang="es-MX" dirty="0" smtClean="0"/>
              <a:t> </a:t>
            </a:r>
            <a:r>
              <a:rPr lang="es-MX" dirty="0" err="1" smtClean="0"/>
              <a:t>provide</a:t>
            </a:r>
            <a:r>
              <a:rPr lang="es-MX" dirty="0" smtClean="0"/>
              <a:t> </a:t>
            </a:r>
            <a:r>
              <a:rPr lang="es-MX" dirty="0" err="1" smtClean="0"/>
              <a:t>your</a:t>
            </a:r>
            <a:r>
              <a:rPr lang="es-MX" dirty="0" smtClean="0"/>
              <a:t> </a:t>
            </a:r>
            <a:r>
              <a:rPr lang="es-MX" dirty="0" err="1" smtClean="0"/>
              <a:t>body</a:t>
            </a:r>
            <a:r>
              <a:rPr lang="es-MX" dirty="0" smtClean="0"/>
              <a:t> </a:t>
            </a:r>
            <a:r>
              <a:rPr lang="es-MX" dirty="0" err="1" smtClean="0"/>
              <a:t>with</a:t>
            </a:r>
            <a:r>
              <a:rPr lang="es-MX" dirty="0" smtClean="0"/>
              <a:t> </a:t>
            </a:r>
            <a:r>
              <a:rPr lang="es-MX" b="1" dirty="0" err="1" smtClean="0"/>
              <a:t>materials</a:t>
            </a:r>
            <a:r>
              <a:rPr lang="es-MX" b="1" dirty="0" smtClean="0"/>
              <a:t> </a:t>
            </a:r>
            <a:r>
              <a:rPr lang="es-MX" dirty="0" err="1" smtClean="0"/>
              <a:t>for</a:t>
            </a:r>
            <a:r>
              <a:rPr lang="es-MX" dirty="0" smtClean="0"/>
              <a:t> </a:t>
            </a:r>
            <a:r>
              <a:rPr lang="es-MX" dirty="0" err="1" smtClean="0"/>
              <a:t>growing</a:t>
            </a:r>
            <a:r>
              <a:rPr lang="es-MX" dirty="0" smtClean="0"/>
              <a:t> and </a:t>
            </a:r>
            <a:r>
              <a:rPr lang="es-MX" dirty="0" err="1" smtClean="0"/>
              <a:t>for</a:t>
            </a:r>
            <a:r>
              <a:rPr lang="es-MX" dirty="0" smtClean="0"/>
              <a:t> </a:t>
            </a:r>
            <a:r>
              <a:rPr lang="es-MX" dirty="0" err="1" smtClean="0"/>
              <a:t>repairing</a:t>
            </a:r>
            <a:r>
              <a:rPr lang="es-MX" dirty="0" smtClean="0"/>
              <a:t> </a:t>
            </a:r>
            <a:r>
              <a:rPr lang="es-MX" dirty="0" err="1" smtClean="0"/>
              <a:t>tissues</a:t>
            </a:r>
            <a:r>
              <a:rPr lang="es-MX" dirty="0" smtClean="0"/>
              <a:t>. </a:t>
            </a:r>
            <a:r>
              <a:rPr lang="es-MX" dirty="0" err="1" smtClean="0"/>
              <a:t>Food</a:t>
            </a:r>
            <a:r>
              <a:rPr lang="es-MX" dirty="0" smtClean="0"/>
              <a:t> </a:t>
            </a:r>
            <a:r>
              <a:rPr lang="es-MX" dirty="0" err="1" smtClean="0"/>
              <a:t>also</a:t>
            </a:r>
            <a:r>
              <a:rPr lang="es-MX" dirty="0" smtClean="0"/>
              <a:t> </a:t>
            </a:r>
            <a:r>
              <a:rPr lang="es-MX" dirty="0" err="1" smtClean="0"/>
              <a:t>provides</a:t>
            </a:r>
            <a:r>
              <a:rPr lang="es-MX" dirty="0" smtClean="0"/>
              <a:t> </a:t>
            </a:r>
            <a:r>
              <a:rPr lang="es-MX" b="1" dirty="0" err="1" smtClean="0"/>
              <a:t>energy</a:t>
            </a:r>
            <a:r>
              <a:rPr lang="es-MX" dirty="0" smtClean="0"/>
              <a:t> </a:t>
            </a:r>
            <a:r>
              <a:rPr lang="es-MX" dirty="0" err="1" smtClean="0"/>
              <a:t>for</a:t>
            </a:r>
            <a:r>
              <a:rPr lang="es-MX" dirty="0" smtClean="0"/>
              <a:t> </a:t>
            </a:r>
            <a:r>
              <a:rPr lang="es-MX" dirty="0" err="1" smtClean="0"/>
              <a:t>everything</a:t>
            </a:r>
            <a:r>
              <a:rPr lang="es-MX" dirty="0" smtClean="0"/>
              <a:t> </a:t>
            </a:r>
            <a:r>
              <a:rPr lang="es-MX" dirty="0" err="1" smtClean="0"/>
              <a:t>you</a:t>
            </a:r>
            <a:r>
              <a:rPr lang="es-MX" dirty="0" smtClean="0"/>
              <a:t> do.</a:t>
            </a:r>
          </a:p>
          <a:p>
            <a:r>
              <a:rPr lang="es-MX" dirty="0" err="1" smtClean="0"/>
              <a:t>It</a:t>
            </a:r>
            <a:r>
              <a:rPr lang="es-MX" dirty="0" smtClean="0"/>
              <a:t> </a:t>
            </a:r>
            <a:r>
              <a:rPr lang="es-MX" dirty="0" err="1" smtClean="0"/>
              <a:t>helps</a:t>
            </a:r>
            <a:r>
              <a:rPr lang="es-MX" dirty="0" smtClean="0"/>
              <a:t> </a:t>
            </a:r>
            <a:r>
              <a:rPr lang="es-MX" dirty="0" err="1" smtClean="0"/>
              <a:t>maintain</a:t>
            </a:r>
            <a:r>
              <a:rPr lang="es-MX" dirty="0" smtClean="0"/>
              <a:t> </a:t>
            </a:r>
            <a:r>
              <a:rPr lang="es-MX" b="1" dirty="0" smtClean="0"/>
              <a:t>homeostasis</a:t>
            </a:r>
            <a:r>
              <a:rPr lang="es-MX" dirty="0" smtClean="0"/>
              <a:t> (</a:t>
            </a:r>
            <a:r>
              <a:rPr lang="es-MX" dirty="0" err="1" smtClean="0"/>
              <a:t>keeps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body´s</a:t>
            </a:r>
            <a:r>
              <a:rPr lang="es-MX" dirty="0" smtClean="0"/>
              <a:t> </a:t>
            </a:r>
            <a:r>
              <a:rPr lang="es-MX" dirty="0" err="1" smtClean="0"/>
              <a:t>internal</a:t>
            </a:r>
            <a:r>
              <a:rPr lang="es-MX" dirty="0" smtClean="0"/>
              <a:t> </a:t>
            </a:r>
            <a:r>
              <a:rPr lang="es-MX" dirty="0" err="1" smtClean="0"/>
              <a:t>environment</a:t>
            </a:r>
            <a:r>
              <a:rPr lang="es-MX" dirty="0" smtClean="0"/>
              <a:t> </a:t>
            </a:r>
            <a:r>
              <a:rPr lang="es-MX" dirty="0" err="1" smtClean="0"/>
              <a:t>stable</a:t>
            </a:r>
            <a:r>
              <a:rPr lang="es-MX" dirty="0" smtClean="0"/>
              <a:t>)</a:t>
            </a:r>
            <a:endParaRPr lang="es-MX" dirty="0"/>
          </a:p>
        </p:txBody>
      </p:sp>
      <p:pic>
        <p:nvPicPr>
          <p:cNvPr id="4" name="3 Imagen" descr="http://www.healthinharmony.com/wp-content/uploads/2012/02/MP90043879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7"/>
          <a:stretch/>
        </p:blipFill>
        <p:spPr bwMode="auto">
          <a:xfrm>
            <a:off x="525503" y="1772817"/>
            <a:ext cx="2710180" cy="45365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0064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Water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err="1" smtClean="0"/>
              <a:t>Water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most</a:t>
            </a:r>
            <a:r>
              <a:rPr lang="es-MX" dirty="0" smtClean="0"/>
              <a:t> </a:t>
            </a:r>
            <a:r>
              <a:rPr lang="es-MX" dirty="0" err="1" smtClean="0"/>
              <a:t>important</a:t>
            </a:r>
            <a:r>
              <a:rPr lang="es-MX" dirty="0" smtClean="0"/>
              <a:t> </a:t>
            </a:r>
            <a:r>
              <a:rPr lang="es-MX" dirty="0" err="1" smtClean="0"/>
              <a:t>nutrient</a:t>
            </a:r>
            <a:r>
              <a:rPr lang="es-MX" dirty="0" smtClean="0"/>
              <a:t> </a:t>
            </a:r>
            <a:r>
              <a:rPr lang="es-MX" dirty="0" err="1" smtClean="0"/>
              <a:t>because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body´s</a:t>
            </a:r>
            <a:r>
              <a:rPr lang="es-MX" dirty="0" smtClean="0"/>
              <a:t> vital </a:t>
            </a:r>
            <a:r>
              <a:rPr lang="es-MX" dirty="0" err="1" smtClean="0"/>
              <a:t>processes</a:t>
            </a:r>
            <a:r>
              <a:rPr lang="es-MX" dirty="0" smtClean="0"/>
              <a:t>, </a:t>
            </a:r>
            <a:r>
              <a:rPr lang="es-MX" dirty="0" err="1" smtClean="0"/>
              <a:t>including</a:t>
            </a:r>
            <a:r>
              <a:rPr lang="es-MX" dirty="0" smtClean="0"/>
              <a:t> </a:t>
            </a:r>
            <a:r>
              <a:rPr lang="es-MX" dirty="0" err="1" smtClean="0"/>
              <a:t>chemical</a:t>
            </a:r>
            <a:r>
              <a:rPr lang="es-MX" dirty="0" smtClean="0"/>
              <a:t> </a:t>
            </a:r>
            <a:r>
              <a:rPr lang="es-MX" dirty="0" err="1" smtClean="0"/>
              <a:t>reactions</a:t>
            </a:r>
            <a:r>
              <a:rPr lang="es-MX" dirty="0" smtClean="0"/>
              <a:t> </a:t>
            </a:r>
            <a:r>
              <a:rPr lang="es-MX" dirty="0" err="1" smtClean="0"/>
              <a:t>such</a:t>
            </a:r>
            <a:r>
              <a:rPr lang="es-MX" dirty="0" smtClean="0"/>
              <a:t> as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breakdown</a:t>
            </a:r>
            <a:r>
              <a:rPr lang="es-MX" dirty="0" smtClean="0"/>
              <a:t> of </a:t>
            </a:r>
            <a:r>
              <a:rPr lang="es-MX" dirty="0" err="1" smtClean="0"/>
              <a:t>nutrients</a:t>
            </a:r>
            <a:r>
              <a:rPr lang="es-MX" dirty="0" smtClean="0"/>
              <a:t>, </a:t>
            </a:r>
            <a:r>
              <a:rPr lang="es-MX" dirty="0" err="1" smtClean="0"/>
              <a:t>take</a:t>
            </a:r>
            <a:r>
              <a:rPr lang="es-MX" dirty="0" smtClean="0"/>
              <a:t> place in </a:t>
            </a:r>
            <a:r>
              <a:rPr lang="es-MX" dirty="0" err="1" smtClean="0"/>
              <a:t>water</a:t>
            </a:r>
            <a:endParaRPr lang="es-MX" dirty="0"/>
          </a:p>
        </p:txBody>
      </p:sp>
      <p:pic>
        <p:nvPicPr>
          <p:cNvPr id="8194" name="Picture 2" descr="http://www.careerealism.com/home/jtodonnell/careerealism.com/wp-content/uploads/2013/04/nonprofits-clean-water-initiativ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365104"/>
            <a:ext cx="3151912" cy="209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82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1143000"/>
          </a:xfrm>
        </p:spPr>
        <p:txBody>
          <a:bodyPr/>
          <a:lstStyle/>
          <a:p>
            <a:r>
              <a:rPr lang="es-MX" dirty="0" err="1" smtClean="0"/>
              <a:t>Nutrients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3" y="1916832"/>
            <a:ext cx="5184692" cy="3915797"/>
          </a:xfrm>
        </p:spPr>
        <p:txBody>
          <a:bodyPr>
            <a:normAutofit fontScale="92500" lnSpcReduction="20000"/>
          </a:bodyPr>
          <a:lstStyle/>
          <a:p>
            <a:r>
              <a:rPr lang="es-MX" b="1" dirty="0" err="1" smtClean="0"/>
              <a:t>Nutrients</a:t>
            </a:r>
            <a:r>
              <a:rPr lang="es-MX" b="1" dirty="0" smtClean="0"/>
              <a:t> </a:t>
            </a:r>
            <a:r>
              <a:rPr lang="es-MX" dirty="0" smtClean="0"/>
              <a:t>are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substances</a:t>
            </a:r>
            <a:r>
              <a:rPr lang="es-MX" dirty="0" smtClean="0"/>
              <a:t> in </a:t>
            </a:r>
            <a:r>
              <a:rPr lang="es-MX" dirty="0" err="1" smtClean="0"/>
              <a:t>food</a:t>
            </a:r>
            <a:r>
              <a:rPr lang="es-MX" dirty="0" smtClean="0"/>
              <a:t> </a:t>
            </a:r>
            <a:r>
              <a:rPr lang="es-MX" dirty="0" err="1" smtClean="0"/>
              <a:t>that</a:t>
            </a:r>
            <a:r>
              <a:rPr lang="es-MX" dirty="0" smtClean="0"/>
              <a:t> </a:t>
            </a:r>
            <a:r>
              <a:rPr lang="es-MX" dirty="0" err="1" smtClean="0"/>
              <a:t>provide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raw</a:t>
            </a:r>
            <a:r>
              <a:rPr lang="es-MX" dirty="0" smtClean="0"/>
              <a:t> </a:t>
            </a:r>
            <a:r>
              <a:rPr lang="es-MX" dirty="0" err="1" smtClean="0"/>
              <a:t>materials</a:t>
            </a:r>
            <a:r>
              <a:rPr lang="es-MX" dirty="0" smtClean="0"/>
              <a:t> and </a:t>
            </a:r>
            <a:r>
              <a:rPr lang="es-MX" dirty="0" err="1" smtClean="0"/>
              <a:t>energy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body</a:t>
            </a:r>
            <a:r>
              <a:rPr lang="es-MX" dirty="0" smtClean="0"/>
              <a:t> </a:t>
            </a:r>
            <a:r>
              <a:rPr lang="es-MX" dirty="0" err="1" smtClean="0"/>
              <a:t>needs</a:t>
            </a:r>
            <a:r>
              <a:rPr lang="es-MX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carry</a:t>
            </a:r>
            <a:r>
              <a:rPr lang="es-MX" dirty="0" smtClean="0"/>
              <a:t> </a:t>
            </a:r>
            <a:r>
              <a:rPr lang="es-MX" dirty="0" err="1" smtClean="0"/>
              <a:t>out</a:t>
            </a:r>
            <a:r>
              <a:rPr lang="es-MX" dirty="0" smtClean="0"/>
              <a:t> </a:t>
            </a:r>
            <a:r>
              <a:rPr lang="es-MX" dirty="0" err="1" smtClean="0"/>
              <a:t>all</a:t>
            </a:r>
            <a:r>
              <a:rPr lang="es-MX" dirty="0" smtClean="0"/>
              <a:t> </a:t>
            </a:r>
            <a:r>
              <a:rPr lang="es-MX" dirty="0" err="1" smtClean="0"/>
              <a:t>its</a:t>
            </a:r>
            <a:r>
              <a:rPr lang="es-MX" dirty="0" smtClean="0"/>
              <a:t> </a:t>
            </a:r>
            <a:r>
              <a:rPr lang="es-MX" dirty="0" err="1" smtClean="0"/>
              <a:t>essential</a:t>
            </a:r>
            <a:r>
              <a:rPr lang="es-MX" dirty="0" smtClean="0"/>
              <a:t> </a:t>
            </a:r>
            <a:r>
              <a:rPr lang="es-MX" dirty="0" err="1" smtClean="0"/>
              <a:t>processes</a:t>
            </a:r>
            <a:r>
              <a:rPr lang="es-MX" dirty="0" smtClean="0"/>
              <a:t>.</a:t>
            </a:r>
          </a:p>
          <a:p>
            <a:r>
              <a:rPr lang="es-MX" dirty="0" smtClean="0"/>
              <a:t>6 </a:t>
            </a:r>
            <a:r>
              <a:rPr lang="es-MX" dirty="0" err="1" smtClean="0"/>
              <a:t>groups</a:t>
            </a:r>
            <a:r>
              <a:rPr lang="es-MX" dirty="0" smtClean="0"/>
              <a:t> of </a:t>
            </a:r>
            <a:r>
              <a:rPr lang="es-MX" dirty="0" err="1" smtClean="0"/>
              <a:t>nutrients</a:t>
            </a:r>
            <a:r>
              <a:rPr lang="es-MX" dirty="0" smtClean="0"/>
              <a:t>:</a:t>
            </a:r>
          </a:p>
          <a:p>
            <a:r>
              <a:rPr lang="es-MX" dirty="0" err="1" smtClean="0"/>
              <a:t>Carbohydrates</a:t>
            </a:r>
            <a:endParaRPr lang="es-MX" dirty="0" smtClean="0"/>
          </a:p>
          <a:p>
            <a:r>
              <a:rPr lang="es-MX" dirty="0" err="1" smtClean="0"/>
              <a:t>Fats</a:t>
            </a:r>
            <a:endParaRPr lang="es-MX" dirty="0" smtClean="0"/>
          </a:p>
          <a:p>
            <a:r>
              <a:rPr lang="es-MX" dirty="0" err="1" smtClean="0"/>
              <a:t>Proteins</a:t>
            </a:r>
            <a:endParaRPr lang="es-MX" dirty="0" smtClean="0"/>
          </a:p>
          <a:p>
            <a:r>
              <a:rPr lang="es-MX" dirty="0" err="1" smtClean="0"/>
              <a:t>Vitamins</a:t>
            </a:r>
            <a:endParaRPr lang="es-MX" dirty="0" smtClean="0"/>
          </a:p>
          <a:p>
            <a:r>
              <a:rPr lang="es-MX" dirty="0" err="1" smtClean="0"/>
              <a:t>Minerals</a:t>
            </a:r>
            <a:endParaRPr lang="es-MX" dirty="0" smtClean="0"/>
          </a:p>
          <a:p>
            <a:r>
              <a:rPr lang="es-MX" dirty="0" err="1" smtClean="0"/>
              <a:t>water</a:t>
            </a:r>
            <a:endParaRPr lang="es-MX" dirty="0" smtClean="0"/>
          </a:p>
        </p:txBody>
      </p:sp>
      <p:pic>
        <p:nvPicPr>
          <p:cNvPr id="3074" name="Picture 2" descr="http://www.fehd.gov.hk/english/safefood/library/nutrients/images/nult_e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55"/>
          <a:stretch/>
        </p:blipFill>
        <p:spPr bwMode="auto">
          <a:xfrm>
            <a:off x="6060686" y="2132856"/>
            <a:ext cx="3053081" cy="378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15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024744" cy="1143000"/>
          </a:xfrm>
        </p:spPr>
        <p:txBody>
          <a:bodyPr/>
          <a:lstStyle/>
          <a:p>
            <a:r>
              <a:rPr lang="es-MX" dirty="0" err="1" smtClean="0"/>
              <a:t>Energy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1772816"/>
            <a:ext cx="6777317" cy="4059813"/>
          </a:xfrm>
        </p:spPr>
        <p:txBody>
          <a:bodyPr/>
          <a:lstStyle/>
          <a:p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amount</a:t>
            </a:r>
            <a:r>
              <a:rPr lang="es-MX" dirty="0" smtClean="0"/>
              <a:t> </a:t>
            </a:r>
            <a:r>
              <a:rPr lang="es-MX" dirty="0" err="1" smtClean="0"/>
              <a:t>ofenergy</a:t>
            </a:r>
            <a:r>
              <a:rPr lang="es-MX" dirty="0" smtClean="0"/>
              <a:t> </a:t>
            </a:r>
            <a:r>
              <a:rPr lang="es-MX" dirty="0" err="1" smtClean="0"/>
              <a:t>released</a:t>
            </a:r>
            <a:r>
              <a:rPr lang="es-MX" dirty="0" smtClean="0"/>
              <a:t> </a:t>
            </a:r>
            <a:r>
              <a:rPr lang="es-MX" dirty="0" err="1" smtClean="0"/>
              <a:t>by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nutrients</a:t>
            </a:r>
            <a:r>
              <a:rPr lang="es-MX" dirty="0" smtClean="0"/>
              <a:t> can be </a:t>
            </a:r>
            <a:r>
              <a:rPr lang="es-MX" dirty="0" err="1" smtClean="0"/>
              <a:t>measured</a:t>
            </a:r>
            <a:r>
              <a:rPr lang="es-MX" dirty="0" smtClean="0"/>
              <a:t> in </a:t>
            </a:r>
            <a:r>
              <a:rPr lang="es-MX" dirty="0" err="1" smtClean="0"/>
              <a:t>units</a:t>
            </a:r>
            <a:r>
              <a:rPr lang="es-MX" dirty="0" smtClean="0"/>
              <a:t> </a:t>
            </a:r>
            <a:r>
              <a:rPr lang="es-MX" dirty="0" err="1" smtClean="0"/>
              <a:t>called</a:t>
            </a:r>
            <a:r>
              <a:rPr lang="es-MX" dirty="0" smtClean="0"/>
              <a:t> </a:t>
            </a:r>
            <a:r>
              <a:rPr lang="es-MX" b="1" dirty="0" err="1" smtClean="0"/>
              <a:t>calories</a:t>
            </a:r>
            <a:r>
              <a:rPr lang="es-MX" b="1" dirty="0" smtClean="0"/>
              <a:t>.</a:t>
            </a:r>
          </a:p>
          <a:p>
            <a:r>
              <a:rPr lang="es-MX" dirty="0" err="1" smtClean="0"/>
              <a:t>One</a:t>
            </a:r>
            <a:r>
              <a:rPr lang="es-MX" dirty="0" smtClean="0"/>
              <a:t> </a:t>
            </a:r>
            <a:r>
              <a:rPr lang="es-MX" b="1" dirty="0" err="1" smtClean="0"/>
              <a:t>calorie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amount</a:t>
            </a:r>
            <a:r>
              <a:rPr lang="es-MX" dirty="0" smtClean="0"/>
              <a:t> of </a:t>
            </a:r>
            <a:r>
              <a:rPr lang="es-MX" dirty="0" err="1" smtClean="0"/>
              <a:t>energy</a:t>
            </a:r>
            <a:r>
              <a:rPr lang="es-MX" dirty="0" smtClean="0"/>
              <a:t> </a:t>
            </a:r>
            <a:r>
              <a:rPr lang="es-MX" dirty="0" err="1" smtClean="0"/>
              <a:t>needed</a:t>
            </a:r>
            <a:r>
              <a:rPr lang="es-MX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raise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temperature</a:t>
            </a:r>
            <a:r>
              <a:rPr lang="es-MX" dirty="0" smtClean="0"/>
              <a:t> of 1 </a:t>
            </a:r>
            <a:r>
              <a:rPr lang="es-MX" dirty="0" err="1" smtClean="0"/>
              <a:t>gram</a:t>
            </a:r>
            <a:r>
              <a:rPr lang="es-MX" dirty="0" smtClean="0"/>
              <a:t> of </a:t>
            </a:r>
            <a:r>
              <a:rPr lang="es-MX" dirty="0" err="1" smtClean="0"/>
              <a:t>water</a:t>
            </a:r>
            <a:r>
              <a:rPr lang="es-MX" dirty="0" smtClean="0"/>
              <a:t> </a:t>
            </a:r>
            <a:r>
              <a:rPr lang="es-MX" dirty="0" err="1" smtClean="0"/>
              <a:t>by</a:t>
            </a:r>
            <a:r>
              <a:rPr lang="es-MX" dirty="0" smtClean="0"/>
              <a:t> 1°C</a:t>
            </a:r>
            <a:endParaRPr lang="es-MX" dirty="0"/>
          </a:p>
        </p:txBody>
      </p:sp>
      <p:pic>
        <p:nvPicPr>
          <p:cNvPr id="4098" name="Picture 2" descr="http://fitnish.co.za/wp-content/uploads/2012/09/obamacare-calorie-disclos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121391"/>
            <a:ext cx="3015698" cy="26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44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1052736"/>
            <a:ext cx="6777317" cy="4779893"/>
          </a:xfrm>
        </p:spPr>
        <p:txBody>
          <a:bodyPr/>
          <a:lstStyle/>
          <a:p>
            <a:r>
              <a:rPr lang="es-MX" dirty="0" err="1" smtClean="0"/>
              <a:t>One</a:t>
            </a:r>
            <a:r>
              <a:rPr lang="es-MX" dirty="0" smtClean="0"/>
              <a:t> </a:t>
            </a:r>
            <a:r>
              <a:rPr lang="es-MX" dirty="0" err="1" smtClean="0"/>
              <a:t>Calorie</a:t>
            </a:r>
            <a:r>
              <a:rPr lang="es-MX" dirty="0" smtClean="0"/>
              <a:t> (</a:t>
            </a:r>
            <a:r>
              <a:rPr lang="es-MX" dirty="0" err="1" smtClean="0"/>
              <a:t>capitalized</a:t>
            </a:r>
            <a:r>
              <a:rPr lang="es-MX" dirty="0" smtClean="0"/>
              <a:t>)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same</a:t>
            </a:r>
            <a:r>
              <a:rPr lang="es-MX" dirty="0" smtClean="0"/>
              <a:t> as 1 </a:t>
            </a:r>
            <a:r>
              <a:rPr lang="es-MX" dirty="0" err="1" smtClean="0"/>
              <a:t>kilocalorie</a:t>
            </a:r>
            <a:r>
              <a:rPr lang="es-MX" dirty="0" smtClean="0"/>
              <a:t> (kcal)</a:t>
            </a:r>
          </a:p>
          <a:p>
            <a:r>
              <a:rPr lang="es-MX" dirty="0" smtClean="0"/>
              <a:t>More </a:t>
            </a:r>
            <a:r>
              <a:rPr lang="es-MX" dirty="0" err="1" smtClean="0"/>
              <a:t>calories</a:t>
            </a:r>
            <a:r>
              <a:rPr lang="es-MX" dirty="0" smtClean="0"/>
              <a:t> = more </a:t>
            </a:r>
            <a:r>
              <a:rPr lang="es-MX" dirty="0" err="1" smtClean="0"/>
              <a:t>energy</a:t>
            </a:r>
            <a:endParaRPr lang="es-MX" dirty="0" smtClean="0"/>
          </a:p>
          <a:p>
            <a:r>
              <a:rPr lang="es-MX" dirty="0" smtClean="0"/>
              <a:t>Ex: a </a:t>
            </a:r>
            <a:r>
              <a:rPr lang="es-MX" dirty="0" err="1" smtClean="0"/>
              <a:t>small</a:t>
            </a:r>
            <a:r>
              <a:rPr lang="es-MX" dirty="0" smtClean="0"/>
              <a:t> </a:t>
            </a:r>
            <a:r>
              <a:rPr lang="es-MX" dirty="0" err="1" smtClean="0"/>
              <a:t>apple</a:t>
            </a:r>
            <a:r>
              <a:rPr lang="es-MX" dirty="0" smtClean="0"/>
              <a:t>: 60 kcal , </a:t>
            </a:r>
            <a:r>
              <a:rPr lang="es-MX" dirty="0" err="1" smtClean="0"/>
              <a:t>Snickers</a:t>
            </a:r>
            <a:r>
              <a:rPr lang="es-MX" dirty="0" smtClean="0"/>
              <a:t>: 250 kcal , </a:t>
            </a:r>
            <a:r>
              <a:rPr lang="es-MX" dirty="0" err="1" smtClean="0"/>
              <a:t>slice</a:t>
            </a:r>
            <a:r>
              <a:rPr lang="es-MX" dirty="0" smtClean="0"/>
              <a:t> of </a:t>
            </a:r>
            <a:r>
              <a:rPr lang="es-MX" dirty="0" err="1" smtClean="0"/>
              <a:t>carrot</a:t>
            </a:r>
            <a:r>
              <a:rPr lang="es-MX" dirty="0" smtClean="0"/>
              <a:t> cake: 326 kcal</a:t>
            </a:r>
          </a:p>
          <a:p>
            <a:endParaRPr lang="es-MX" dirty="0" smtClean="0"/>
          </a:p>
        </p:txBody>
      </p:sp>
      <p:pic>
        <p:nvPicPr>
          <p:cNvPr id="1026" name="Picture 2" descr="http://www.nomeatathlete.com/wp-content/uploads/2012/09/iStock_000005631178X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3147874"/>
            <a:ext cx="2297063" cy="229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nickers.com/Resources/images/nutrition/im_her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514131"/>
            <a:ext cx="260985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w Many Calories Are There in a Slice of Carrot Cake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762" y="4212998"/>
            <a:ext cx="1905000" cy="147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15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Carbohydrates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err="1" smtClean="0"/>
              <a:t>Composed</a:t>
            </a:r>
            <a:r>
              <a:rPr lang="es-MX" dirty="0" smtClean="0"/>
              <a:t> of </a:t>
            </a:r>
            <a:r>
              <a:rPr lang="es-MX" dirty="0" err="1" smtClean="0"/>
              <a:t>carbon</a:t>
            </a:r>
            <a:r>
              <a:rPr lang="es-MX" dirty="0" smtClean="0"/>
              <a:t>, </a:t>
            </a:r>
            <a:r>
              <a:rPr lang="es-MX" dirty="0" err="1" smtClean="0"/>
              <a:t>hydrogen</a:t>
            </a:r>
            <a:r>
              <a:rPr lang="es-MX" dirty="0" smtClean="0"/>
              <a:t>, </a:t>
            </a:r>
            <a:r>
              <a:rPr lang="es-MX" dirty="0" err="1" smtClean="0"/>
              <a:t>oxygen</a:t>
            </a:r>
            <a:endParaRPr lang="es-MX" dirty="0" smtClean="0"/>
          </a:p>
          <a:p>
            <a:r>
              <a:rPr lang="es-MX" dirty="0" smtClean="0"/>
              <a:t>1 gr= 4 kcal</a:t>
            </a:r>
          </a:p>
          <a:p>
            <a:r>
              <a:rPr lang="es-MX" dirty="0" err="1" smtClean="0"/>
              <a:t>Carbohydrates</a:t>
            </a:r>
            <a:r>
              <a:rPr lang="es-MX" dirty="0" smtClean="0"/>
              <a:t> </a:t>
            </a:r>
            <a:r>
              <a:rPr lang="es-MX" dirty="0" err="1" smtClean="0"/>
              <a:t>also</a:t>
            </a:r>
            <a:r>
              <a:rPr lang="es-MX" dirty="0" smtClean="0"/>
              <a:t> </a:t>
            </a:r>
            <a:r>
              <a:rPr lang="es-MX" dirty="0" err="1" smtClean="0"/>
              <a:t>provide</a:t>
            </a:r>
            <a:r>
              <a:rPr lang="es-MX" dirty="0" smtClean="0"/>
              <a:t> </a:t>
            </a:r>
            <a:r>
              <a:rPr lang="es-MX" dirty="0" err="1" smtClean="0"/>
              <a:t>raw</a:t>
            </a:r>
            <a:r>
              <a:rPr lang="es-MX" dirty="0" smtClean="0"/>
              <a:t> </a:t>
            </a:r>
            <a:r>
              <a:rPr lang="es-MX" dirty="0" err="1" smtClean="0"/>
              <a:t>materials</a:t>
            </a:r>
            <a:r>
              <a:rPr lang="es-MX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make</a:t>
            </a:r>
            <a:r>
              <a:rPr lang="es-MX" dirty="0" smtClean="0"/>
              <a:t> </a:t>
            </a:r>
            <a:r>
              <a:rPr lang="es-MX" dirty="0" err="1" smtClean="0"/>
              <a:t>cell</a:t>
            </a:r>
            <a:r>
              <a:rPr lang="es-MX" dirty="0" smtClean="0"/>
              <a:t> </a:t>
            </a:r>
            <a:r>
              <a:rPr lang="es-MX" dirty="0" err="1" smtClean="0"/>
              <a:t>parts</a:t>
            </a:r>
            <a:r>
              <a:rPr lang="es-MX" dirty="0" smtClean="0"/>
              <a:t>.</a:t>
            </a:r>
          </a:p>
          <a:p>
            <a:endParaRPr lang="es-MX" dirty="0"/>
          </a:p>
        </p:txBody>
      </p:sp>
      <p:sp>
        <p:nvSpPr>
          <p:cNvPr id="4" name="3 Abrir llave"/>
          <p:cNvSpPr/>
          <p:nvPr/>
        </p:nvSpPr>
        <p:spPr>
          <a:xfrm>
            <a:off x="4283968" y="4293096"/>
            <a:ext cx="504056" cy="156966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4788024" y="4293096"/>
            <a:ext cx="2952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Simple </a:t>
            </a:r>
          </a:p>
          <a:p>
            <a:endParaRPr lang="es-MX" sz="3200" dirty="0" smtClean="0"/>
          </a:p>
          <a:p>
            <a:r>
              <a:rPr lang="es-MX" sz="3200" dirty="0" err="1" smtClean="0"/>
              <a:t>Complex</a:t>
            </a:r>
            <a:endParaRPr lang="es-MX" sz="3200" dirty="0"/>
          </a:p>
        </p:txBody>
      </p:sp>
      <p:sp>
        <p:nvSpPr>
          <p:cNvPr id="6" name="5 CuadroTexto"/>
          <p:cNvSpPr txBox="1"/>
          <p:nvPr/>
        </p:nvSpPr>
        <p:spPr>
          <a:xfrm>
            <a:off x="971600" y="4725144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err="1" smtClean="0"/>
              <a:t>Carbohydrates</a:t>
            </a:r>
            <a:endParaRPr lang="es-MX" sz="3200" dirty="0"/>
          </a:p>
        </p:txBody>
      </p:sp>
      <p:pic>
        <p:nvPicPr>
          <p:cNvPr id="2050" name="Picture 2" descr="http://images.idiva.com/media/photogallery/2012/Nov/carbs3_600x4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0"/>
            <a:ext cx="3176092" cy="238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55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980728"/>
            <a:ext cx="6777317" cy="4851901"/>
          </a:xfrm>
        </p:spPr>
        <p:txBody>
          <a:bodyPr/>
          <a:lstStyle/>
          <a:p>
            <a:r>
              <a:rPr lang="es-MX" b="1" dirty="0" smtClean="0"/>
              <a:t>Simple </a:t>
            </a:r>
            <a:r>
              <a:rPr lang="es-MX" b="1" dirty="0" err="1" smtClean="0"/>
              <a:t>carbohydrates</a:t>
            </a:r>
            <a:endParaRPr lang="es-MX" b="1" dirty="0" smtClean="0"/>
          </a:p>
          <a:p>
            <a:r>
              <a:rPr lang="es-MX" dirty="0" err="1" smtClean="0"/>
              <a:t>Known</a:t>
            </a:r>
            <a:r>
              <a:rPr lang="es-MX" dirty="0" smtClean="0"/>
              <a:t> as </a:t>
            </a:r>
            <a:r>
              <a:rPr lang="es-MX" dirty="0" err="1" smtClean="0"/>
              <a:t>sugars</a:t>
            </a:r>
            <a:r>
              <a:rPr lang="es-MX" dirty="0" smtClean="0"/>
              <a:t> </a:t>
            </a:r>
          </a:p>
          <a:p>
            <a:r>
              <a:rPr lang="es-MX" dirty="0" smtClean="0"/>
              <a:t>Ex: </a:t>
            </a:r>
            <a:r>
              <a:rPr lang="es-MX" dirty="0" err="1" smtClean="0"/>
              <a:t>glucose</a:t>
            </a:r>
            <a:r>
              <a:rPr lang="es-MX" dirty="0" smtClean="0"/>
              <a:t> </a:t>
            </a:r>
          </a:p>
          <a:p>
            <a:r>
              <a:rPr lang="es-MX" dirty="0" err="1" smtClean="0"/>
              <a:t>Glucose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major</a:t>
            </a:r>
            <a:r>
              <a:rPr lang="es-MX" dirty="0" smtClean="0"/>
              <a:t> </a:t>
            </a:r>
            <a:r>
              <a:rPr lang="es-MX" dirty="0" err="1" smtClean="0"/>
              <a:t>source</a:t>
            </a:r>
            <a:r>
              <a:rPr lang="es-MX" dirty="0" smtClean="0"/>
              <a:t> of </a:t>
            </a:r>
            <a:r>
              <a:rPr lang="es-MX" dirty="0" err="1" smtClean="0"/>
              <a:t>energy</a:t>
            </a:r>
            <a:r>
              <a:rPr lang="es-MX" dirty="0" smtClean="0"/>
              <a:t> </a:t>
            </a:r>
            <a:r>
              <a:rPr lang="es-MX" dirty="0" err="1" smtClean="0"/>
              <a:t>for</a:t>
            </a:r>
            <a:r>
              <a:rPr lang="es-MX" dirty="0" smtClean="0"/>
              <a:t> </a:t>
            </a:r>
            <a:r>
              <a:rPr lang="es-MX" dirty="0" err="1" smtClean="0"/>
              <a:t>your</a:t>
            </a:r>
            <a:r>
              <a:rPr lang="es-MX" dirty="0" smtClean="0"/>
              <a:t> </a:t>
            </a:r>
            <a:r>
              <a:rPr lang="es-MX" dirty="0" err="1" smtClean="0"/>
              <a:t>body´s</a:t>
            </a:r>
            <a:r>
              <a:rPr lang="es-MX" dirty="0" smtClean="0"/>
              <a:t> </a:t>
            </a:r>
            <a:r>
              <a:rPr lang="es-MX" dirty="0" err="1" smtClean="0"/>
              <a:t>cells</a:t>
            </a:r>
            <a:endParaRPr lang="es-MX" dirty="0"/>
          </a:p>
        </p:txBody>
      </p:sp>
      <p:pic>
        <p:nvPicPr>
          <p:cNvPr id="1026" name="Picture 2" descr="http://www.umm.edu/graphics/images/en/195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918" y="3356992"/>
            <a:ext cx="3810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39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548680"/>
            <a:ext cx="6777317" cy="5283949"/>
          </a:xfrm>
        </p:spPr>
        <p:txBody>
          <a:bodyPr>
            <a:normAutofit/>
          </a:bodyPr>
          <a:lstStyle/>
          <a:p>
            <a:r>
              <a:rPr lang="es-MX" b="1" dirty="0" err="1" smtClean="0"/>
              <a:t>Complex</a:t>
            </a:r>
            <a:r>
              <a:rPr lang="es-MX" b="1" dirty="0" smtClean="0"/>
              <a:t> </a:t>
            </a:r>
            <a:r>
              <a:rPr lang="es-MX" b="1" dirty="0" err="1" smtClean="0"/>
              <a:t>carbohydrates</a:t>
            </a:r>
            <a:endParaRPr lang="es-MX" b="1" dirty="0" smtClean="0"/>
          </a:p>
          <a:p>
            <a:r>
              <a:rPr lang="es-MX" dirty="0" err="1" smtClean="0"/>
              <a:t>Made</a:t>
            </a:r>
            <a:r>
              <a:rPr lang="es-MX" dirty="0" smtClean="0"/>
              <a:t> up of </a:t>
            </a:r>
            <a:r>
              <a:rPr lang="es-MX" dirty="0" err="1" smtClean="0"/>
              <a:t>many</a:t>
            </a:r>
            <a:r>
              <a:rPr lang="es-MX" dirty="0" smtClean="0"/>
              <a:t> </a:t>
            </a:r>
            <a:r>
              <a:rPr lang="es-MX" dirty="0" err="1" smtClean="0"/>
              <a:t>sugar</a:t>
            </a:r>
            <a:r>
              <a:rPr lang="es-MX" dirty="0" smtClean="0"/>
              <a:t> </a:t>
            </a:r>
            <a:r>
              <a:rPr lang="es-MX" dirty="0" err="1" smtClean="0"/>
              <a:t>molecules</a:t>
            </a:r>
            <a:r>
              <a:rPr lang="es-MX" dirty="0" smtClean="0"/>
              <a:t> </a:t>
            </a:r>
            <a:r>
              <a:rPr lang="es-MX" dirty="0" err="1" smtClean="0"/>
              <a:t>linked</a:t>
            </a:r>
            <a:endParaRPr lang="es-MX" dirty="0"/>
          </a:p>
          <a:p>
            <a:r>
              <a:rPr lang="es-MX" dirty="0" err="1" smtClean="0"/>
              <a:t>Fiber</a:t>
            </a:r>
            <a:r>
              <a:rPr lang="es-MX" dirty="0" smtClean="0"/>
              <a:t> and </a:t>
            </a:r>
            <a:r>
              <a:rPr lang="es-MX" dirty="0" err="1" smtClean="0"/>
              <a:t>starch</a:t>
            </a:r>
            <a:endParaRPr lang="es-MX" dirty="0" smtClean="0"/>
          </a:p>
          <a:p>
            <a:r>
              <a:rPr lang="es-MX" dirty="0" smtClean="0"/>
              <a:t>Ex: </a:t>
            </a:r>
            <a:r>
              <a:rPr lang="es-MX" dirty="0" err="1" smtClean="0"/>
              <a:t>starch</a:t>
            </a:r>
            <a:r>
              <a:rPr lang="es-MX" dirty="0" smtClean="0"/>
              <a:t> (</a:t>
            </a:r>
            <a:r>
              <a:rPr lang="es-MX" dirty="0" err="1" smtClean="0"/>
              <a:t>potatoes</a:t>
            </a:r>
            <a:r>
              <a:rPr lang="es-MX" dirty="0" smtClean="0"/>
              <a:t>, rice, </a:t>
            </a:r>
            <a:r>
              <a:rPr lang="es-MX" dirty="0" err="1" smtClean="0"/>
              <a:t>wheat</a:t>
            </a:r>
            <a:r>
              <a:rPr lang="es-MX" dirty="0" smtClean="0"/>
              <a:t>, </a:t>
            </a:r>
            <a:r>
              <a:rPr lang="es-MX" dirty="0" err="1" smtClean="0"/>
              <a:t>corn</a:t>
            </a:r>
            <a:r>
              <a:rPr lang="es-MX" dirty="0" smtClean="0"/>
              <a:t>)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broken</a:t>
            </a:r>
            <a:r>
              <a:rPr lang="es-MX" dirty="0" smtClean="0"/>
              <a:t> </a:t>
            </a:r>
            <a:r>
              <a:rPr lang="es-MX" dirty="0" err="1" smtClean="0"/>
              <a:t>down</a:t>
            </a:r>
            <a:r>
              <a:rPr lang="es-MX" dirty="0" smtClean="0"/>
              <a:t> </a:t>
            </a:r>
            <a:r>
              <a:rPr lang="es-MX" dirty="0" err="1" smtClean="0"/>
              <a:t>into</a:t>
            </a:r>
            <a:r>
              <a:rPr lang="es-MX" dirty="0" smtClean="0"/>
              <a:t> </a:t>
            </a:r>
            <a:r>
              <a:rPr lang="es-MX" dirty="0" err="1" smtClean="0"/>
              <a:t>sugar</a:t>
            </a:r>
            <a:r>
              <a:rPr lang="es-MX" dirty="0" smtClean="0"/>
              <a:t> </a:t>
            </a:r>
            <a:r>
              <a:rPr lang="es-MX" dirty="0" err="1" smtClean="0"/>
              <a:t>molecules</a:t>
            </a:r>
            <a:endParaRPr lang="es-MX" dirty="0" smtClean="0"/>
          </a:p>
          <a:p>
            <a:r>
              <a:rPr lang="es-MX" dirty="0" err="1" smtClean="0"/>
              <a:t>Fiber</a:t>
            </a:r>
            <a:r>
              <a:rPr lang="es-MX" dirty="0" smtClean="0"/>
              <a:t> </a:t>
            </a:r>
            <a:r>
              <a:rPr lang="es-MX" dirty="0" err="1" smtClean="0"/>
              <a:t>cannot</a:t>
            </a:r>
            <a:r>
              <a:rPr lang="es-MX" dirty="0" smtClean="0"/>
              <a:t> be </a:t>
            </a:r>
            <a:r>
              <a:rPr lang="es-MX" dirty="0" err="1" smtClean="0"/>
              <a:t>broken</a:t>
            </a:r>
            <a:r>
              <a:rPr lang="es-MX" dirty="0" smtClean="0"/>
              <a:t> </a:t>
            </a:r>
            <a:r>
              <a:rPr lang="es-MX" dirty="0" err="1" smtClean="0"/>
              <a:t>down</a:t>
            </a:r>
            <a:r>
              <a:rPr lang="es-MX" dirty="0" smtClean="0"/>
              <a:t> </a:t>
            </a:r>
            <a:r>
              <a:rPr lang="es-MX" dirty="0" err="1" smtClean="0"/>
              <a:t>into</a:t>
            </a:r>
            <a:r>
              <a:rPr lang="es-MX" dirty="0" smtClean="0"/>
              <a:t> </a:t>
            </a:r>
            <a:r>
              <a:rPr lang="es-MX" dirty="0" err="1" smtClean="0"/>
              <a:t>sugar</a:t>
            </a:r>
            <a:r>
              <a:rPr lang="es-MX" dirty="0" smtClean="0"/>
              <a:t> </a:t>
            </a:r>
            <a:r>
              <a:rPr lang="es-MX" dirty="0" err="1" smtClean="0"/>
              <a:t>molecules</a:t>
            </a:r>
            <a:r>
              <a:rPr lang="es-MX" dirty="0" smtClean="0"/>
              <a:t>, </a:t>
            </a:r>
            <a:r>
              <a:rPr lang="es-MX" dirty="0" err="1" smtClean="0"/>
              <a:t>it</a:t>
            </a:r>
            <a:r>
              <a:rPr lang="es-MX" dirty="0" smtClean="0"/>
              <a:t> </a:t>
            </a:r>
            <a:r>
              <a:rPr lang="es-MX" dirty="0" err="1" smtClean="0"/>
              <a:t>passes</a:t>
            </a:r>
            <a:r>
              <a:rPr lang="es-MX" dirty="0" smtClean="0"/>
              <a:t> </a:t>
            </a:r>
            <a:r>
              <a:rPr lang="es-MX" dirty="0" err="1" smtClean="0"/>
              <a:t>through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body</a:t>
            </a:r>
            <a:r>
              <a:rPr lang="es-MX" dirty="0" smtClean="0"/>
              <a:t> and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eliminated</a:t>
            </a:r>
            <a:endParaRPr lang="es-MX" dirty="0"/>
          </a:p>
        </p:txBody>
      </p:sp>
      <p:pic>
        <p:nvPicPr>
          <p:cNvPr id="2050" name="Picture 2" descr="http://medicalimages.allrefer.com/large/complex-carbohydrat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48" y="3794156"/>
            <a:ext cx="3810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56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err="1" smtClean="0"/>
              <a:t>Nutritionists</a:t>
            </a:r>
            <a:r>
              <a:rPr lang="es-MX" dirty="0" smtClean="0"/>
              <a:t>´ </a:t>
            </a:r>
            <a:r>
              <a:rPr lang="es-MX" dirty="0" err="1" smtClean="0"/>
              <a:t>Recommendations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45-65% of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calories</a:t>
            </a:r>
            <a:r>
              <a:rPr lang="es-MX" dirty="0" smtClean="0"/>
              <a:t> </a:t>
            </a:r>
            <a:r>
              <a:rPr lang="es-MX" dirty="0" err="1" smtClean="0"/>
              <a:t>should</a:t>
            </a:r>
            <a:r>
              <a:rPr lang="es-MX" dirty="0" smtClean="0"/>
              <a:t> come </a:t>
            </a:r>
            <a:r>
              <a:rPr lang="es-MX" dirty="0" err="1" smtClean="0"/>
              <a:t>from</a:t>
            </a:r>
            <a:r>
              <a:rPr lang="es-MX" dirty="0" smtClean="0"/>
              <a:t> </a:t>
            </a:r>
            <a:r>
              <a:rPr lang="es-MX" dirty="0" err="1" smtClean="0"/>
              <a:t>carbohydrates</a:t>
            </a:r>
            <a:endParaRPr lang="es-MX" dirty="0" smtClean="0"/>
          </a:p>
          <a:p>
            <a:r>
              <a:rPr lang="es-MX" dirty="0" err="1" smtClean="0"/>
              <a:t>Prefer</a:t>
            </a:r>
            <a:r>
              <a:rPr lang="es-MX" dirty="0" smtClean="0"/>
              <a:t> </a:t>
            </a:r>
            <a:r>
              <a:rPr lang="es-MX" dirty="0" err="1" smtClean="0"/>
              <a:t>complex</a:t>
            </a:r>
            <a:r>
              <a:rPr lang="es-MX" dirty="0" smtClean="0"/>
              <a:t> </a:t>
            </a:r>
            <a:r>
              <a:rPr lang="es-MX" dirty="0" err="1" smtClean="0"/>
              <a:t>carbohydrates</a:t>
            </a:r>
            <a:r>
              <a:rPr lang="es-MX" dirty="0" smtClean="0"/>
              <a:t> </a:t>
            </a:r>
            <a:r>
              <a:rPr lang="es-MX" dirty="0" err="1" smtClean="0"/>
              <a:t>such</a:t>
            </a:r>
            <a:r>
              <a:rPr lang="es-MX" dirty="0" smtClean="0"/>
              <a:t> as </a:t>
            </a:r>
            <a:r>
              <a:rPr lang="es-MX" dirty="0" err="1" smtClean="0"/>
              <a:t>whole</a:t>
            </a:r>
            <a:r>
              <a:rPr lang="es-MX" dirty="0" smtClean="0"/>
              <a:t> </a:t>
            </a:r>
            <a:r>
              <a:rPr lang="es-MX" dirty="0" err="1" smtClean="0"/>
              <a:t>grains</a:t>
            </a:r>
            <a:endParaRPr lang="es-MX" dirty="0" smtClean="0"/>
          </a:p>
          <a:p>
            <a:r>
              <a:rPr lang="es-MX" dirty="0" err="1" smtClean="0"/>
              <a:t>Avoid</a:t>
            </a:r>
            <a:r>
              <a:rPr lang="es-MX" dirty="0" smtClean="0"/>
              <a:t> simple </a:t>
            </a:r>
            <a:r>
              <a:rPr lang="es-MX" dirty="0" err="1" smtClean="0"/>
              <a:t>carbohydrates</a:t>
            </a:r>
            <a:endParaRPr lang="es-MX" dirty="0"/>
          </a:p>
        </p:txBody>
      </p:sp>
      <p:pic>
        <p:nvPicPr>
          <p:cNvPr id="3074" name="Picture 2" descr="http://www.glycemicindex.com/cmsAdmin/uploads/gi_graph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6"/>
          <a:stretch/>
        </p:blipFill>
        <p:spPr bwMode="auto">
          <a:xfrm>
            <a:off x="6005083" y="4005064"/>
            <a:ext cx="3103966" cy="253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15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724</TotalTime>
  <Words>575</Words>
  <Application>Microsoft Office PowerPoint</Application>
  <PresentationFormat>On-screen Show (4:3)</PresentationFormat>
  <Paragraphs>83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Austin</vt:lpstr>
      <vt:lpstr>Chapter 2: Food and digestion</vt:lpstr>
      <vt:lpstr>Section 1: Food and energy</vt:lpstr>
      <vt:lpstr>Nutrients</vt:lpstr>
      <vt:lpstr>Energy</vt:lpstr>
      <vt:lpstr>PowerPoint Presentation</vt:lpstr>
      <vt:lpstr>Carbohydrates</vt:lpstr>
      <vt:lpstr>PowerPoint Presentation</vt:lpstr>
      <vt:lpstr>PowerPoint Presentation</vt:lpstr>
      <vt:lpstr>Nutritionists´ Recommendations</vt:lpstr>
      <vt:lpstr>Fats</vt:lpstr>
      <vt:lpstr>PowerPoint Presentation</vt:lpstr>
      <vt:lpstr>PowerPoint Presentation</vt:lpstr>
      <vt:lpstr>PowerPoint Presentation</vt:lpstr>
      <vt:lpstr>Nutritionists´ Recommendations</vt:lpstr>
      <vt:lpstr>Proteins</vt:lpstr>
      <vt:lpstr>PowerPoint Presentation</vt:lpstr>
      <vt:lpstr>Complete and incomplete proteins</vt:lpstr>
      <vt:lpstr>Vitamins and minerals</vt:lpstr>
      <vt:lpstr>Minerals</vt:lpstr>
      <vt:lpstr>Water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2: Food and digestion</dc:title>
  <dc:creator>Luzma Fabre</dc:creator>
  <cp:lastModifiedBy>Alicia Goynes</cp:lastModifiedBy>
  <cp:revision>57</cp:revision>
  <dcterms:created xsi:type="dcterms:W3CDTF">2013-03-11T18:25:22Z</dcterms:created>
  <dcterms:modified xsi:type="dcterms:W3CDTF">2014-05-18T22:14:12Z</dcterms:modified>
</cp:coreProperties>
</file>