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3" autoAdjust="0"/>
    <p:restoredTop sz="94660"/>
  </p:normalViewPr>
  <p:slideViewPr>
    <p:cSldViewPr snapToGrid="0">
      <p:cViewPr varScale="1">
        <p:scale>
          <a:sx n="60" d="100"/>
          <a:sy n="60" d="100"/>
        </p:scale>
        <p:origin x="22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F937C-F6FE-49AC-8D7B-822DA18E8AB9}" type="datetimeFigureOut">
              <a:rPr lang="en-US" smtClean="0"/>
              <a:t>9/29/2015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AD8CA-2711-4EF1-A044-1095C4476FB9}" type="slidenum">
              <a:rPr lang="en-US" smtClean="0"/>
              <a:t>‹#›</a:t>
            </a:fld>
            <a:endParaRPr lang="en-US"/>
          </a:p>
        </p:txBody>
      </p:sp>
    </p:spTree>
    <p:extLst>
      <p:ext uri="{BB962C8B-B14F-4D97-AF65-F5344CB8AC3E}">
        <p14:creationId xmlns:p14="http://schemas.microsoft.com/office/powerpoint/2010/main" val="808356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the general area in which an element is located on the periodic table indicates whether it is a metal, nonmetal, or metalloid, its location in a specific group and period gives even more information about the properties of an element. The periodic table is arranged in seven </a:t>
            </a:r>
            <a:r>
              <a:rPr lang="en-US" sz="1200" u="sng" kern="1200" dirty="0" smtClean="0">
                <a:solidFill>
                  <a:schemeClr val="tx1"/>
                </a:solidFill>
                <a:effectLst/>
                <a:latin typeface="+mn-lt"/>
                <a:ea typeface="+mn-ea"/>
                <a:cs typeface="+mn-cs"/>
              </a:rPr>
              <a:t>periods</a:t>
            </a:r>
            <a:r>
              <a:rPr lang="en-US" sz="1200" kern="1200" dirty="0" smtClean="0">
                <a:solidFill>
                  <a:schemeClr val="tx1"/>
                </a:solidFill>
                <a:effectLst/>
                <a:latin typeface="+mn-lt"/>
                <a:ea typeface="+mn-ea"/>
                <a:cs typeface="+mn-cs"/>
              </a:rPr>
              <a:t> or rows, and 18 </a:t>
            </a:r>
            <a:r>
              <a:rPr lang="en-US" sz="1200" u="sng" kern="1200" dirty="0" smtClean="0">
                <a:solidFill>
                  <a:schemeClr val="tx1"/>
                </a:solidFill>
                <a:effectLst/>
                <a:latin typeface="+mn-lt"/>
                <a:ea typeface="+mn-ea"/>
                <a:cs typeface="+mn-cs"/>
              </a:rPr>
              <a:t>groups</a:t>
            </a:r>
            <a:r>
              <a:rPr lang="en-US" sz="1200" kern="1200" dirty="0" smtClean="0">
                <a:solidFill>
                  <a:schemeClr val="tx1"/>
                </a:solidFill>
                <a:effectLst/>
                <a:latin typeface="+mn-lt"/>
                <a:ea typeface="+mn-ea"/>
                <a:cs typeface="+mn-cs"/>
              </a:rPr>
              <a:t> or columns. Groups are also called families, since elements in groups share similar properties. </a:t>
            </a:r>
            <a:endParaRPr lang="en-US" dirty="0"/>
          </a:p>
        </p:txBody>
      </p:sp>
      <p:sp>
        <p:nvSpPr>
          <p:cNvPr id="4" name="Slide Number Placeholder 3"/>
          <p:cNvSpPr>
            <a:spLocks noGrp="1"/>
          </p:cNvSpPr>
          <p:nvPr>
            <p:ph type="sldNum" sz="quarter" idx="10"/>
          </p:nvPr>
        </p:nvSpPr>
        <p:spPr/>
        <p:txBody>
          <a:bodyPr/>
          <a:lstStyle/>
          <a:p>
            <a:fld id="{9C3AE3CE-A26C-9044-BDD1-3D8D75B0BC2B}" type="slidenum">
              <a:rPr lang="en-US" smtClean="0"/>
              <a:pPr/>
              <a:t>8</a:t>
            </a:fld>
            <a:endParaRPr lang="en-US" dirty="0"/>
          </a:p>
        </p:txBody>
      </p:sp>
    </p:spTree>
    <p:extLst>
      <p:ext uri="{BB962C8B-B14F-4D97-AF65-F5344CB8AC3E}">
        <p14:creationId xmlns:p14="http://schemas.microsoft.com/office/powerpoint/2010/main" val="2034154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lanthanides and actinides (sometimes referred to as the rare earth metals) are a subsection of the transition metals. These two series are typically shown separated from the other transition metals because of their unique chemical and physical properties. (Dividing these series out also makes the periodic table easier to display in a limited amount of space.) Although these series are usually shown detached, the atomic numbers of the lanthanide and actinide series fit between groups 2A and 3B in periods 6 and 7 of the periodic table.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rPr>
              <a:t>lanthanides</a:t>
            </a:r>
            <a:r>
              <a:rPr lang="en-US" sz="1200" kern="1200" dirty="0" smtClean="0">
                <a:solidFill>
                  <a:schemeClr val="tx1"/>
                </a:solidFill>
                <a:effectLst/>
                <a:latin typeface="+mn-lt"/>
                <a:ea typeface="+mn-ea"/>
                <a:cs typeface="+mn-cs"/>
              </a:rPr>
              <a:t> are composed of period 6 elements with atomic numbers from 57–70 and the </a:t>
            </a:r>
            <a:r>
              <a:rPr lang="en-US" sz="1200" u="sng" kern="1200" dirty="0" smtClean="0">
                <a:solidFill>
                  <a:schemeClr val="tx1"/>
                </a:solidFill>
                <a:effectLst/>
                <a:latin typeface="+mn-lt"/>
                <a:ea typeface="+mn-ea"/>
                <a:cs typeface="+mn-cs"/>
              </a:rPr>
              <a:t>actinides</a:t>
            </a:r>
            <a:r>
              <a:rPr lang="en-US" sz="1200" kern="1200" dirty="0" smtClean="0">
                <a:solidFill>
                  <a:schemeClr val="tx1"/>
                </a:solidFill>
                <a:effectLst/>
                <a:latin typeface="+mn-lt"/>
                <a:ea typeface="+mn-ea"/>
                <a:cs typeface="+mn-cs"/>
              </a:rPr>
              <a:t> are composed of period 7 elements with atomic numbers from 89–102. Like other transition metals, these two series contain elements that display a variety of oxidation states. Lanthanide and actinide metals have a silvery, lustrous appearance.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Unlike actinides, all lanthanides can be found in nature.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contrast, actinides with the greatest atomic numbers (those greater than 94) are man-made. One important property of actinides is that they are radioactive. (In fact, all elements with an atomic number greater than 83 are radioactive.) Radioactivity is a result of instability. The instability of actinides is due to the large number of protons in their nuclei. Actinides are prone to radioactive decay, a process in which an element decays into a more stable element. The most well known element in the actinide series is uranium because it is used nuclear reactions that power nuclear bombs and produce energy in nuclear power plants. </a:t>
            </a:r>
            <a:endParaRPr lang="en-US" dirty="0"/>
          </a:p>
        </p:txBody>
      </p:sp>
      <p:sp>
        <p:nvSpPr>
          <p:cNvPr id="4" name="Slide Number Placeholder 3"/>
          <p:cNvSpPr>
            <a:spLocks noGrp="1"/>
          </p:cNvSpPr>
          <p:nvPr>
            <p:ph type="sldNum" sz="quarter" idx="10"/>
          </p:nvPr>
        </p:nvSpPr>
        <p:spPr/>
        <p:txBody>
          <a:bodyPr/>
          <a:lstStyle/>
          <a:p>
            <a:fld id="{9C3AE3CE-A26C-9044-BDD1-3D8D75B0BC2B}" type="slidenum">
              <a:rPr lang="en-US" smtClean="0"/>
              <a:pPr/>
              <a:t>17</a:t>
            </a:fld>
            <a:endParaRPr lang="en-US" dirty="0"/>
          </a:p>
        </p:txBody>
      </p:sp>
    </p:spTree>
    <p:extLst>
      <p:ext uri="{BB962C8B-B14F-4D97-AF65-F5344CB8AC3E}">
        <p14:creationId xmlns:p14="http://schemas.microsoft.com/office/powerpoint/2010/main" val="3327200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Groups can be numbered either one through eighteen or one through eight with an “A” notation given to the tall columns and “B” notation to the short columns.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Group A elements are known as the </a:t>
            </a:r>
            <a:r>
              <a:rPr lang="en-US" sz="1200" u="sng" kern="1200" dirty="0" smtClean="0">
                <a:solidFill>
                  <a:schemeClr val="tx1"/>
                </a:solidFill>
                <a:effectLst/>
                <a:latin typeface="+mn-lt"/>
                <a:ea typeface="+mn-ea"/>
                <a:cs typeface="+mn-cs"/>
              </a:rPr>
              <a:t>main-group elements</a:t>
            </a: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Main-group elements tend to show periodic patterns most clearly and consistently.</a:t>
            </a:r>
            <a:endParaRPr lang="en-US" dirty="0"/>
          </a:p>
        </p:txBody>
      </p:sp>
      <p:sp>
        <p:nvSpPr>
          <p:cNvPr id="4" name="Slide Number Placeholder 3"/>
          <p:cNvSpPr>
            <a:spLocks noGrp="1"/>
          </p:cNvSpPr>
          <p:nvPr>
            <p:ph type="sldNum" sz="quarter" idx="10"/>
          </p:nvPr>
        </p:nvSpPr>
        <p:spPr/>
        <p:txBody>
          <a:bodyPr/>
          <a:lstStyle/>
          <a:p>
            <a:fld id="{9C3AE3CE-A26C-9044-BDD1-3D8D75B0BC2B}" type="slidenum">
              <a:rPr lang="en-US" smtClean="0"/>
              <a:pPr/>
              <a:t>9</a:t>
            </a:fld>
            <a:endParaRPr lang="en-US" dirty="0"/>
          </a:p>
        </p:txBody>
      </p:sp>
    </p:spTree>
    <p:extLst>
      <p:ext uri="{BB962C8B-B14F-4D97-AF65-F5344CB8AC3E}">
        <p14:creationId xmlns:p14="http://schemas.microsoft.com/office/powerpoint/2010/main" val="1894425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Family names may also be used to identify groups. The periodic table in the figure shows the location and name of each chemical family on the periodic table.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Group 1A elements are the alkali metals; group 2A elements are the alkaline earth metals; group 7A elements are the halogens and group 8A elements are the noble gases. The short groups in the middle of the table, groups 1–8B, are collectively called the transition metals. </a:t>
            </a:r>
          </a:p>
        </p:txBody>
      </p:sp>
      <p:sp>
        <p:nvSpPr>
          <p:cNvPr id="4" name="Slide Number Placeholder 3"/>
          <p:cNvSpPr>
            <a:spLocks noGrp="1"/>
          </p:cNvSpPr>
          <p:nvPr>
            <p:ph type="sldNum" sz="quarter" idx="10"/>
          </p:nvPr>
        </p:nvSpPr>
        <p:spPr/>
        <p:txBody>
          <a:bodyPr/>
          <a:lstStyle/>
          <a:p>
            <a:fld id="{9C3AE3CE-A26C-9044-BDD1-3D8D75B0BC2B}" type="slidenum">
              <a:rPr lang="en-US" smtClean="0"/>
              <a:pPr/>
              <a:t>10</a:t>
            </a:fld>
            <a:endParaRPr lang="en-US" dirty="0"/>
          </a:p>
        </p:txBody>
      </p:sp>
    </p:spTree>
    <p:extLst>
      <p:ext uri="{BB962C8B-B14F-4D97-AF65-F5344CB8AC3E}">
        <p14:creationId xmlns:p14="http://schemas.microsoft.com/office/powerpoint/2010/main" val="1860602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group number of group A elements indicates the number of valence electrons, which are the electrons in the valence or outermost energy level. They are the electrons that are most likely to be lost, gained, or shared. Ions are formed when electrons are lost or gained.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Therefore, elements in the same group A group tend to share their most stable </a:t>
            </a:r>
            <a:r>
              <a:rPr lang="en-US" sz="1200" u="sng" kern="1200" dirty="0" smtClean="0">
                <a:solidFill>
                  <a:schemeClr val="tx1"/>
                </a:solidFill>
                <a:effectLst/>
                <a:latin typeface="+mn-lt"/>
                <a:ea typeface="+mn-ea"/>
                <a:cs typeface="+mn-cs"/>
              </a:rPr>
              <a:t>oxidation state</a:t>
            </a:r>
            <a:r>
              <a:rPr lang="en-US" sz="1200" kern="1200" dirty="0" smtClean="0">
                <a:solidFill>
                  <a:schemeClr val="tx1"/>
                </a:solidFill>
                <a:effectLst/>
                <a:latin typeface="+mn-lt"/>
                <a:ea typeface="+mn-ea"/>
                <a:cs typeface="+mn-cs"/>
              </a:rPr>
              <a:t>, or charge as an 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oxidation state is positive if electrons are lost to form the 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positive charge is equal to the number of electrons lost.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oxidation state is negative if electrons are gained to form the 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magnitude of the charge is equal to the number of electrons gained.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3AE3CE-A26C-9044-BDD1-3D8D75B0BC2B}" type="slidenum">
              <a:rPr lang="en-US" smtClean="0"/>
              <a:pPr/>
              <a:t>11</a:t>
            </a:fld>
            <a:endParaRPr lang="en-US" dirty="0"/>
          </a:p>
        </p:txBody>
      </p:sp>
    </p:spTree>
    <p:extLst>
      <p:ext uri="{BB962C8B-B14F-4D97-AF65-F5344CB8AC3E}">
        <p14:creationId xmlns:p14="http://schemas.microsoft.com/office/powerpoint/2010/main" val="3821038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Group 8A, the </a:t>
            </a:r>
            <a:r>
              <a:rPr lang="en-US" sz="1200" u="sng" kern="1200" dirty="0" smtClean="0">
                <a:solidFill>
                  <a:schemeClr val="tx1"/>
                </a:solidFill>
                <a:effectLst/>
                <a:latin typeface="+mn-lt"/>
                <a:ea typeface="+mn-ea"/>
                <a:cs typeface="+mn-cs"/>
              </a:rPr>
              <a:t>noble gases</a:t>
            </a:r>
            <a:r>
              <a:rPr lang="en-US" sz="1200" kern="1200" dirty="0" smtClean="0">
                <a:solidFill>
                  <a:schemeClr val="tx1"/>
                </a:solidFill>
                <a:effectLst/>
                <a:latin typeface="+mn-lt"/>
                <a:ea typeface="+mn-ea"/>
                <a:cs typeface="+mn-cs"/>
              </a:rPr>
              <a:t>, are relatively inert or nonreactive because they already have full valence shells. Therefore, noble gases don’t typically lose or gain electrons to form ions. Other groups attempt to achieve full valence shells by gaining, losing, or sharing electrons. This means that all other groups have higher reactivity than the noble gases.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indicated by their name, noble gases are gases at room temperature. The noble gases include helium, neon, argon, krypton, xenon, and radon.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Noble gases such as neon are commonly used in so-called “neon signs.” When atoms of noble gases return to the ground state from an electronically excited state, they emit light. Each element emits a different color of light. </a:t>
            </a:r>
          </a:p>
          <a:p>
            <a:endParaRPr lang="en-US" dirty="0"/>
          </a:p>
        </p:txBody>
      </p:sp>
      <p:sp>
        <p:nvSpPr>
          <p:cNvPr id="4" name="Slide Number Placeholder 3"/>
          <p:cNvSpPr>
            <a:spLocks noGrp="1"/>
          </p:cNvSpPr>
          <p:nvPr>
            <p:ph type="sldNum" sz="quarter" idx="10"/>
          </p:nvPr>
        </p:nvSpPr>
        <p:spPr/>
        <p:txBody>
          <a:bodyPr/>
          <a:lstStyle/>
          <a:p>
            <a:fld id="{9C3AE3CE-A26C-9044-BDD1-3D8D75B0BC2B}" type="slidenum">
              <a:rPr lang="en-US" smtClean="0"/>
              <a:pPr/>
              <a:t>12</a:t>
            </a:fld>
            <a:endParaRPr lang="en-US" dirty="0"/>
          </a:p>
        </p:txBody>
      </p:sp>
    </p:spTree>
    <p:extLst>
      <p:ext uri="{BB962C8B-B14F-4D97-AF65-F5344CB8AC3E}">
        <p14:creationId xmlns:p14="http://schemas.microsoft.com/office/powerpoint/2010/main" val="1052638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Group 7A, the </a:t>
            </a:r>
            <a:r>
              <a:rPr lang="en-US" sz="1200" u="sng" kern="1200" dirty="0" smtClean="0">
                <a:solidFill>
                  <a:schemeClr val="tx1"/>
                </a:solidFill>
                <a:effectLst/>
                <a:latin typeface="+mn-lt"/>
                <a:ea typeface="+mn-ea"/>
                <a:cs typeface="+mn-cs"/>
              </a:rPr>
              <a:t>halogens</a:t>
            </a:r>
            <a:r>
              <a:rPr lang="en-US" sz="1200" kern="1200" dirty="0" smtClean="0">
                <a:solidFill>
                  <a:schemeClr val="tx1"/>
                </a:solidFill>
                <a:effectLst/>
                <a:latin typeface="+mn-lt"/>
                <a:ea typeface="+mn-ea"/>
                <a:cs typeface="+mn-cs"/>
              </a:rPr>
              <a:t>, are highly reactive nonmetals containing seven valence electrons.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other words, they are one electron short of an octet. They gain an electron to complete their octet and have a –1 charge as ions as a result.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Because they are very close to achieving an octet, they are very electronegative or possess the ability to attract electrons readily.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Halogens form ionic bonds by accepting electrons from metals, and they form covalent bonds by sharing electrons with other nonmetals.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hydrogen halides are dissolved in water they create acidic solutions. The halogens include fluorine, chlorine, bromine, iodine, and astatine. </a:t>
            </a:r>
          </a:p>
          <a:p>
            <a:endParaRPr lang="en-US" dirty="0"/>
          </a:p>
        </p:txBody>
      </p:sp>
      <p:sp>
        <p:nvSpPr>
          <p:cNvPr id="4" name="Slide Number Placeholder 3"/>
          <p:cNvSpPr>
            <a:spLocks noGrp="1"/>
          </p:cNvSpPr>
          <p:nvPr>
            <p:ph type="sldNum" sz="quarter" idx="10"/>
          </p:nvPr>
        </p:nvSpPr>
        <p:spPr/>
        <p:txBody>
          <a:bodyPr/>
          <a:lstStyle/>
          <a:p>
            <a:fld id="{9C3AE3CE-A26C-9044-BDD1-3D8D75B0BC2B}" type="slidenum">
              <a:rPr lang="en-US" smtClean="0"/>
              <a:pPr/>
              <a:t>13</a:t>
            </a:fld>
            <a:endParaRPr lang="en-US" dirty="0"/>
          </a:p>
        </p:txBody>
      </p:sp>
    </p:spTree>
    <p:extLst>
      <p:ext uri="{BB962C8B-B14F-4D97-AF65-F5344CB8AC3E}">
        <p14:creationId xmlns:p14="http://schemas.microsoft.com/office/powerpoint/2010/main" val="3738599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Group 1A, the </a:t>
            </a:r>
            <a:r>
              <a:rPr lang="en-US" sz="1200" u="sng" kern="1200" dirty="0" smtClean="0">
                <a:solidFill>
                  <a:schemeClr val="tx1"/>
                </a:solidFill>
                <a:effectLst/>
                <a:latin typeface="+mn-lt"/>
                <a:ea typeface="+mn-ea"/>
                <a:cs typeface="+mn-cs"/>
              </a:rPr>
              <a:t>alkali metals</a:t>
            </a:r>
            <a:r>
              <a:rPr lang="en-US" sz="1200" kern="1200" dirty="0" smtClean="0">
                <a:solidFill>
                  <a:schemeClr val="tx1"/>
                </a:solidFill>
                <a:effectLst/>
                <a:latin typeface="+mn-lt"/>
                <a:ea typeface="+mn-ea"/>
                <a:cs typeface="+mn-cs"/>
              </a:rPr>
              <a:t>, are highly reactive metals with one valence electron.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are one electron away from having an octet. They readily lose one electron in order to attain an octet and form ions with +1 charge as a result.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Alkali metals form oxides by combining with oxygen and create salts by forming ionic bonds with nonmetals. (A </a:t>
            </a:r>
            <a:r>
              <a:rPr lang="en-US" sz="1200" u="sng" kern="1200" dirty="0" smtClean="0">
                <a:solidFill>
                  <a:schemeClr val="tx1"/>
                </a:solidFill>
                <a:effectLst/>
                <a:latin typeface="+mn-lt"/>
                <a:ea typeface="+mn-ea"/>
                <a:cs typeface="+mn-cs"/>
              </a:rPr>
              <a:t>salt</a:t>
            </a:r>
            <a:r>
              <a:rPr lang="en-US" sz="1200" kern="1200" dirty="0" smtClean="0">
                <a:solidFill>
                  <a:schemeClr val="tx1"/>
                </a:solidFill>
                <a:effectLst/>
                <a:latin typeface="+mn-lt"/>
                <a:ea typeface="+mn-ea"/>
                <a:cs typeface="+mn-cs"/>
              </a:rPr>
              <a:t> is an ionic compound that can be formed as a result of an acid-base reaction.)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Alkali metal hydroxides form strong bases when dissolved in water.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pure alkali metals are allowed to react with water, violent reactions occur. These reactions produce hydrogen gas and a strong base and release energy in the form of light, heat, sound, and motion.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further down in group 1A an alkali metal is on the periodic table, the more energy is released by its reaction with water. The alkali metals include lithium, sodium, potassium, rubidium, cesium, and francium. 	</a:t>
            </a:r>
          </a:p>
          <a:p>
            <a:endParaRPr lang="en-US" dirty="0"/>
          </a:p>
        </p:txBody>
      </p:sp>
      <p:sp>
        <p:nvSpPr>
          <p:cNvPr id="4" name="Slide Number Placeholder 3"/>
          <p:cNvSpPr>
            <a:spLocks noGrp="1"/>
          </p:cNvSpPr>
          <p:nvPr>
            <p:ph type="sldNum" sz="quarter" idx="10"/>
          </p:nvPr>
        </p:nvSpPr>
        <p:spPr/>
        <p:txBody>
          <a:bodyPr/>
          <a:lstStyle/>
          <a:p>
            <a:fld id="{9C3AE3CE-A26C-9044-BDD1-3D8D75B0BC2B}" type="slidenum">
              <a:rPr lang="en-US" smtClean="0"/>
              <a:pPr/>
              <a:t>14</a:t>
            </a:fld>
            <a:endParaRPr lang="en-US" dirty="0"/>
          </a:p>
        </p:txBody>
      </p:sp>
    </p:spTree>
    <p:extLst>
      <p:ext uri="{BB962C8B-B14F-4D97-AF65-F5344CB8AC3E}">
        <p14:creationId xmlns:p14="http://schemas.microsoft.com/office/powerpoint/2010/main" val="3008153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Group 2A, the </a:t>
            </a:r>
            <a:r>
              <a:rPr lang="en-US" sz="1200" u="sng" kern="1200" dirty="0" smtClean="0">
                <a:solidFill>
                  <a:schemeClr val="tx1"/>
                </a:solidFill>
                <a:effectLst/>
                <a:latin typeface="+mn-lt"/>
                <a:ea typeface="+mn-ea"/>
                <a:cs typeface="+mn-cs"/>
              </a:rPr>
              <a:t>alkaline earth metals</a:t>
            </a:r>
            <a:r>
              <a:rPr lang="en-US" sz="1200" kern="1200" dirty="0" smtClean="0">
                <a:solidFill>
                  <a:schemeClr val="tx1"/>
                </a:solidFill>
                <a:effectLst/>
                <a:latin typeface="+mn-lt"/>
                <a:ea typeface="+mn-ea"/>
                <a:cs typeface="+mn-cs"/>
              </a:rPr>
              <a:t>, are also highly reactive.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contain two valence electrons and are two electrons away from having an octet.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lose their two valence electrons to attain an octet, giving their ions a +2 charge.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Like the alkali metals, alkaline earth metals form oxides by combining with oxygen.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can also form ionic bonds with nonmetals to create salts.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Alkaline earth metal hydroxides form bases when dissolved in water. The alkaline earth metals include beryllium, magnesium, calcium, strontium, barium, and radium. </a:t>
            </a:r>
          </a:p>
          <a:p>
            <a:endParaRPr lang="en-US" dirty="0"/>
          </a:p>
        </p:txBody>
      </p:sp>
      <p:sp>
        <p:nvSpPr>
          <p:cNvPr id="4" name="Slide Number Placeholder 3"/>
          <p:cNvSpPr>
            <a:spLocks noGrp="1"/>
          </p:cNvSpPr>
          <p:nvPr>
            <p:ph type="sldNum" sz="quarter" idx="10"/>
          </p:nvPr>
        </p:nvSpPr>
        <p:spPr/>
        <p:txBody>
          <a:bodyPr/>
          <a:lstStyle/>
          <a:p>
            <a:fld id="{9C3AE3CE-A26C-9044-BDD1-3D8D75B0BC2B}" type="slidenum">
              <a:rPr lang="en-US" smtClean="0"/>
              <a:pPr/>
              <a:t>15</a:t>
            </a:fld>
            <a:endParaRPr lang="en-US" dirty="0"/>
          </a:p>
        </p:txBody>
      </p:sp>
    </p:spTree>
    <p:extLst>
      <p:ext uri="{BB962C8B-B14F-4D97-AF65-F5344CB8AC3E}">
        <p14:creationId xmlns:p14="http://schemas.microsoft.com/office/powerpoint/2010/main" val="3799601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10 short columns in the middle of the periodic table, groups 1B–8B, are collectively called the </a:t>
            </a:r>
            <a:r>
              <a:rPr lang="en-US" sz="1200" u="sng" kern="1200" dirty="0" smtClean="0">
                <a:solidFill>
                  <a:schemeClr val="tx1"/>
                </a:solidFill>
                <a:effectLst/>
                <a:latin typeface="+mn-lt"/>
                <a:ea typeface="+mn-ea"/>
                <a:cs typeface="+mn-cs"/>
              </a:rPr>
              <a:t>transition metals</a:t>
            </a: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transition metals display a variety of oxidation states. Even transition metals that are in the same group may display different oxidation states.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elements that are transition metals display multiple oxidation states (or can form ions with a variety of charges).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a result, most transition metals can form more than one unique compound with a given nonmetal.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example, iron can have an oxidation number of either +2 or +3. Therefore, iron can form either iron(II) oxide, which has the formula </a:t>
            </a:r>
            <a:r>
              <a:rPr lang="en-US" sz="1200" kern="1200" dirty="0" err="1" smtClean="0">
                <a:solidFill>
                  <a:schemeClr val="tx1"/>
                </a:solidFill>
                <a:effectLst/>
                <a:latin typeface="+mn-lt"/>
                <a:ea typeface="+mn-ea"/>
                <a:cs typeface="+mn-cs"/>
              </a:rPr>
              <a:t>FeO</a:t>
            </a:r>
            <a:r>
              <a:rPr lang="en-US" sz="1200" kern="1200" dirty="0" smtClean="0">
                <a:solidFill>
                  <a:schemeClr val="tx1"/>
                </a:solidFill>
                <a:effectLst/>
                <a:latin typeface="+mn-lt"/>
                <a:ea typeface="+mn-ea"/>
                <a:cs typeface="+mn-cs"/>
              </a:rPr>
              <a:t>, or iron(III) oxide, which has the formula Fe</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when combined with oxygen.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they are still reactive, transition metals are less reactive than alkali metals or alkaline earth metals.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Examples of transition metals include familiar metals such as iron, gold, copper, nickel, and silver. </a:t>
            </a:r>
          </a:p>
          <a:p>
            <a:endParaRPr lang="en-US" dirty="0"/>
          </a:p>
        </p:txBody>
      </p:sp>
      <p:sp>
        <p:nvSpPr>
          <p:cNvPr id="4" name="Slide Number Placeholder 3"/>
          <p:cNvSpPr>
            <a:spLocks noGrp="1"/>
          </p:cNvSpPr>
          <p:nvPr>
            <p:ph type="sldNum" sz="quarter" idx="10"/>
          </p:nvPr>
        </p:nvSpPr>
        <p:spPr/>
        <p:txBody>
          <a:bodyPr/>
          <a:lstStyle/>
          <a:p>
            <a:fld id="{9C3AE3CE-A26C-9044-BDD1-3D8D75B0BC2B}" type="slidenum">
              <a:rPr lang="en-US" smtClean="0"/>
              <a:pPr/>
              <a:t>16</a:t>
            </a:fld>
            <a:endParaRPr lang="en-US" dirty="0"/>
          </a:p>
        </p:txBody>
      </p:sp>
    </p:spTree>
    <p:extLst>
      <p:ext uri="{BB962C8B-B14F-4D97-AF65-F5344CB8AC3E}">
        <p14:creationId xmlns:p14="http://schemas.microsoft.com/office/powerpoint/2010/main" val="1882074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CD1C1B-E3F9-4B76-9F04-3307D6DA3223}"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81BB2-B86C-466D-BE7D-A6E694A6606E}" type="slidenum">
              <a:rPr lang="en-US" smtClean="0"/>
              <a:t>‹#›</a:t>
            </a:fld>
            <a:endParaRPr lang="en-US"/>
          </a:p>
        </p:txBody>
      </p:sp>
    </p:spTree>
    <p:extLst>
      <p:ext uri="{BB962C8B-B14F-4D97-AF65-F5344CB8AC3E}">
        <p14:creationId xmlns:p14="http://schemas.microsoft.com/office/powerpoint/2010/main" val="256243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D1C1B-E3F9-4B76-9F04-3307D6DA3223}"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81BB2-B86C-466D-BE7D-A6E694A6606E}" type="slidenum">
              <a:rPr lang="en-US" smtClean="0"/>
              <a:t>‹#›</a:t>
            </a:fld>
            <a:endParaRPr lang="en-US"/>
          </a:p>
        </p:txBody>
      </p:sp>
    </p:spTree>
    <p:extLst>
      <p:ext uri="{BB962C8B-B14F-4D97-AF65-F5344CB8AC3E}">
        <p14:creationId xmlns:p14="http://schemas.microsoft.com/office/powerpoint/2010/main" val="1581382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D1C1B-E3F9-4B76-9F04-3307D6DA3223}"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81BB2-B86C-466D-BE7D-A6E694A6606E}" type="slidenum">
              <a:rPr lang="en-US" smtClean="0"/>
              <a:t>‹#›</a:t>
            </a:fld>
            <a:endParaRPr lang="en-US"/>
          </a:p>
        </p:txBody>
      </p:sp>
    </p:spTree>
    <p:extLst>
      <p:ext uri="{BB962C8B-B14F-4D97-AF65-F5344CB8AC3E}">
        <p14:creationId xmlns:p14="http://schemas.microsoft.com/office/powerpoint/2010/main" val="4291154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Full Piece Paper">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
            <a:ext cx="12192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Text Placeholder 7"/>
          <p:cNvSpPr>
            <a:spLocks noGrp="1"/>
          </p:cNvSpPr>
          <p:nvPr>
            <p:ph type="body" sz="quarter" idx="10"/>
          </p:nvPr>
        </p:nvSpPr>
        <p:spPr>
          <a:xfrm>
            <a:off x="461433" y="1485900"/>
            <a:ext cx="11561233" cy="5224189"/>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baseline="0">
                <a:latin typeface="Garamond"/>
              </a:defRPr>
            </a:lvl3pPr>
            <a:lvl4pPr>
              <a:defRPr sz="1800" baseline="0">
                <a:latin typeface="Garamond"/>
              </a:defRPr>
            </a:lvl4pPr>
            <a:lvl6pPr>
              <a:defRPr sz="1800">
                <a:latin typeface="Garamond"/>
              </a:defRPr>
            </a:lvl6pPr>
            <a:lvl7pPr>
              <a:defRPr sz="1800" baseline="0">
                <a:latin typeface="Garamond"/>
              </a:defRPr>
            </a:lvl7pPr>
            <a:lvl8pPr marL="3200400" indent="0">
              <a:buNone/>
              <a:defRPr/>
            </a:lvl8pPr>
          </a:lstStyle>
          <a:p>
            <a:pPr lvl="0"/>
            <a:r>
              <a:rPr lang="en-US" dirty="0" smtClean="0"/>
              <a:t>Click to edit Master text styles</a:t>
            </a:r>
          </a:p>
          <a:p>
            <a:pPr lvl="1"/>
            <a:r>
              <a:rPr lang="en-US" dirty="0" smtClean="0"/>
              <a:t>Click to edit</a:t>
            </a:r>
          </a:p>
          <a:p>
            <a:pPr lvl="2"/>
            <a:r>
              <a:rPr lang="en-US" dirty="0" smtClean="0"/>
              <a:t>Click to edit</a:t>
            </a:r>
          </a:p>
          <a:p>
            <a:pPr lvl="3"/>
            <a:r>
              <a:rPr lang="en-US" dirty="0" smtClean="0"/>
              <a:t>Click to edit</a:t>
            </a:r>
          </a:p>
          <a:p>
            <a:pPr lvl="5"/>
            <a:r>
              <a:rPr lang="en-US" dirty="0" smtClean="0"/>
              <a:t>Click to edit</a:t>
            </a:r>
          </a:p>
          <a:p>
            <a:pPr lvl="6"/>
            <a:r>
              <a:rPr lang="en-US" dirty="0" smtClean="0"/>
              <a:t>Click to edit</a:t>
            </a:r>
          </a:p>
        </p:txBody>
      </p:sp>
      <p:pic>
        <p:nvPicPr>
          <p:cNvPr id="2" name="Picture 1" descr="EOC PPT-Header Cov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20800"/>
            <a:ext cx="12191188" cy="1365413"/>
          </a:xfrm>
          <a:prstGeom prst="rect">
            <a:avLst/>
          </a:prstGeom>
        </p:spPr>
      </p:pic>
      <p:sp>
        <p:nvSpPr>
          <p:cNvPr id="8" name="Text Placeholder 7"/>
          <p:cNvSpPr>
            <a:spLocks noGrp="1"/>
          </p:cNvSpPr>
          <p:nvPr>
            <p:ph type="body" sz="quarter" idx="11"/>
          </p:nvPr>
        </p:nvSpPr>
        <p:spPr>
          <a:xfrm>
            <a:off x="0" y="87194"/>
            <a:ext cx="9313333"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dirty="0" smtClean="0"/>
              <a:t>Click to edit Master text styles</a:t>
            </a:r>
          </a:p>
        </p:txBody>
      </p:sp>
    </p:spTree>
    <p:extLst>
      <p:ext uri="{BB962C8B-B14F-4D97-AF65-F5344CB8AC3E}">
        <p14:creationId xmlns:p14="http://schemas.microsoft.com/office/powerpoint/2010/main" val="303697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D1C1B-E3F9-4B76-9F04-3307D6DA3223}"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81BB2-B86C-466D-BE7D-A6E694A6606E}" type="slidenum">
              <a:rPr lang="en-US" smtClean="0"/>
              <a:t>‹#›</a:t>
            </a:fld>
            <a:endParaRPr lang="en-US"/>
          </a:p>
        </p:txBody>
      </p:sp>
    </p:spTree>
    <p:extLst>
      <p:ext uri="{BB962C8B-B14F-4D97-AF65-F5344CB8AC3E}">
        <p14:creationId xmlns:p14="http://schemas.microsoft.com/office/powerpoint/2010/main" val="4101156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CD1C1B-E3F9-4B76-9F04-3307D6DA3223}"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81BB2-B86C-466D-BE7D-A6E694A6606E}" type="slidenum">
              <a:rPr lang="en-US" smtClean="0"/>
              <a:t>‹#›</a:t>
            </a:fld>
            <a:endParaRPr lang="en-US"/>
          </a:p>
        </p:txBody>
      </p:sp>
    </p:spTree>
    <p:extLst>
      <p:ext uri="{BB962C8B-B14F-4D97-AF65-F5344CB8AC3E}">
        <p14:creationId xmlns:p14="http://schemas.microsoft.com/office/powerpoint/2010/main" val="3308485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CD1C1B-E3F9-4B76-9F04-3307D6DA3223}" type="datetimeFigureOut">
              <a:rPr lang="en-US" smtClean="0"/>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81BB2-B86C-466D-BE7D-A6E694A6606E}" type="slidenum">
              <a:rPr lang="en-US" smtClean="0"/>
              <a:t>‹#›</a:t>
            </a:fld>
            <a:endParaRPr lang="en-US"/>
          </a:p>
        </p:txBody>
      </p:sp>
    </p:spTree>
    <p:extLst>
      <p:ext uri="{BB962C8B-B14F-4D97-AF65-F5344CB8AC3E}">
        <p14:creationId xmlns:p14="http://schemas.microsoft.com/office/powerpoint/2010/main" val="2357619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CD1C1B-E3F9-4B76-9F04-3307D6DA3223}" type="datetimeFigureOut">
              <a:rPr lang="en-US" smtClean="0"/>
              <a:t>9/29/2015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B81BB2-B86C-466D-BE7D-A6E694A6606E}" type="slidenum">
              <a:rPr lang="en-US" smtClean="0"/>
              <a:t>‹#›</a:t>
            </a:fld>
            <a:endParaRPr lang="en-US"/>
          </a:p>
        </p:txBody>
      </p:sp>
    </p:spTree>
    <p:extLst>
      <p:ext uri="{BB962C8B-B14F-4D97-AF65-F5344CB8AC3E}">
        <p14:creationId xmlns:p14="http://schemas.microsoft.com/office/powerpoint/2010/main" val="192072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CD1C1B-E3F9-4B76-9F04-3307D6DA3223}" type="datetimeFigureOut">
              <a:rPr lang="en-US" smtClean="0"/>
              <a:t>9/29/2015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B81BB2-B86C-466D-BE7D-A6E694A6606E}" type="slidenum">
              <a:rPr lang="en-US" smtClean="0"/>
              <a:t>‹#›</a:t>
            </a:fld>
            <a:endParaRPr lang="en-US"/>
          </a:p>
        </p:txBody>
      </p:sp>
    </p:spTree>
    <p:extLst>
      <p:ext uri="{BB962C8B-B14F-4D97-AF65-F5344CB8AC3E}">
        <p14:creationId xmlns:p14="http://schemas.microsoft.com/office/powerpoint/2010/main" val="330498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D1C1B-E3F9-4B76-9F04-3307D6DA3223}" type="datetimeFigureOut">
              <a:rPr lang="en-US" smtClean="0"/>
              <a:t>9/29/2015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B81BB2-B86C-466D-BE7D-A6E694A6606E}" type="slidenum">
              <a:rPr lang="en-US" smtClean="0"/>
              <a:t>‹#›</a:t>
            </a:fld>
            <a:endParaRPr lang="en-US"/>
          </a:p>
        </p:txBody>
      </p:sp>
    </p:spTree>
    <p:extLst>
      <p:ext uri="{BB962C8B-B14F-4D97-AF65-F5344CB8AC3E}">
        <p14:creationId xmlns:p14="http://schemas.microsoft.com/office/powerpoint/2010/main" val="2348248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D1C1B-E3F9-4B76-9F04-3307D6DA3223}" type="datetimeFigureOut">
              <a:rPr lang="en-US" smtClean="0"/>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81BB2-B86C-466D-BE7D-A6E694A6606E}" type="slidenum">
              <a:rPr lang="en-US" smtClean="0"/>
              <a:t>‹#›</a:t>
            </a:fld>
            <a:endParaRPr lang="en-US"/>
          </a:p>
        </p:txBody>
      </p:sp>
    </p:spTree>
    <p:extLst>
      <p:ext uri="{BB962C8B-B14F-4D97-AF65-F5344CB8AC3E}">
        <p14:creationId xmlns:p14="http://schemas.microsoft.com/office/powerpoint/2010/main" val="303724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D1C1B-E3F9-4B76-9F04-3307D6DA3223}" type="datetimeFigureOut">
              <a:rPr lang="en-US" smtClean="0"/>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81BB2-B86C-466D-BE7D-A6E694A6606E}" type="slidenum">
              <a:rPr lang="en-US" smtClean="0"/>
              <a:t>‹#›</a:t>
            </a:fld>
            <a:endParaRPr lang="en-US"/>
          </a:p>
        </p:txBody>
      </p:sp>
    </p:spTree>
    <p:extLst>
      <p:ext uri="{BB962C8B-B14F-4D97-AF65-F5344CB8AC3E}">
        <p14:creationId xmlns:p14="http://schemas.microsoft.com/office/powerpoint/2010/main" val="1833277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D1C1B-E3F9-4B76-9F04-3307D6DA3223}" type="datetimeFigureOut">
              <a:rPr lang="en-US" smtClean="0"/>
              <a:t>9/29/2015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81BB2-B86C-466D-BE7D-A6E694A6606E}" type="slidenum">
              <a:rPr lang="en-US" smtClean="0"/>
              <a:t>‹#›</a:t>
            </a:fld>
            <a:endParaRPr lang="en-US"/>
          </a:p>
        </p:txBody>
      </p:sp>
    </p:spTree>
    <p:extLst>
      <p:ext uri="{BB962C8B-B14F-4D97-AF65-F5344CB8AC3E}">
        <p14:creationId xmlns:p14="http://schemas.microsoft.com/office/powerpoint/2010/main" val="1687191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Periodic Table</a:t>
            </a:r>
            <a:endParaRPr lang="en-US" dirty="0"/>
          </a:p>
        </p:txBody>
      </p:sp>
    </p:spTree>
    <p:extLst>
      <p:ext uri="{BB962C8B-B14F-4D97-AF65-F5344CB8AC3E}">
        <p14:creationId xmlns:p14="http://schemas.microsoft.com/office/powerpoint/2010/main" val="3187080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Groups and Periods</a:t>
            </a:r>
            <a:endParaRPr lang="en-US" dirty="0"/>
          </a:p>
        </p:txBody>
      </p:sp>
      <p:sp>
        <p:nvSpPr>
          <p:cNvPr id="2" name="Text Placeholder 1"/>
          <p:cNvSpPr>
            <a:spLocks noGrp="1"/>
          </p:cNvSpPr>
          <p:nvPr>
            <p:ph idx="1"/>
          </p:nvPr>
        </p:nvSpPr>
        <p:spPr/>
        <p:txBody>
          <a:bodyPr/>
          <a:lstStyle/>
          <a:p>
            <a:r>
              <a:rPr lang="en-US" dirty="0" smtClean="0"/>
              <a:t>Family names can be used to identify groups</a:t>
            </a:r>
          </a:p>
        </p:txBody>
      </p:sp>
      <p:pic>
        <p:nvPicPr>
          <p:cNvPr id="6" name="Picture 5"/>
          <p:cNvPicPr>
            <a:picLocks noChangeAspect="1"/>
          </p:cNvPicPr>
          <p:nvPr/>
        </p:nvPicPr>
        <p:blipFill rotWithShape="1">
          <a:blip r:embed="rId3"/>
          <a:srcRect b="2256"/>
          <a:stretch/>
        </p:blipFill>
        <p:spPr>
          <a:xfrm>
            <a:off x="3702649" y="2651222"/>
            <a:ext cx="6617524" cy="4096512"/>
          </a:xfrm>
          <a:prstGeom prst="rect">
            <a:avLst/>
          </a:prstGeom>
        </p:spPr>
      </p:pic>
    </p:spTree>
    <p:extLst>
      <p:ext uri="{BB962C8B-B14F-4D97-AF65-F5344CB8AC3E}">
        <p14:creationId xmlns:p14="http://schemas.microsoft.com/office/powerpoint/2010/main" val="211243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Groups and periods</a:t>
            </a:r>
            <a:endParaRPr lang="en-US" dirty="0"/>
          </a:p>
        </p:txBody>
      </p:sp>
      <p:sp>
        <p:nvSpPr>
          <p:cNvPr id="2" name="Text Placeholder 1"/>
          <p:cNvSpPr>
            <a:spLocks noGrp="1"/>
          </p:cNvSpPr>
          <p:nvPr>
            <p:ph idx="1"/>
          </p:nvPr>
        </p:nvSpPr>
        <p:spPr>
          <a:xfrm>
            <a:off x="838200" y="1408530"/>
            <a:ext cx="4375484" cy="4351338"/>
          </a:xfrm>
        </p:spPr>
        <p:txBody>
          <a:bodyPr/>
          <a:lstStyle/>
          <a:p>
            <a:r>
              <a:rPr lang="en-US" dirty="0"/>
              <a:t>G</a:t>
            </a:r>
            <a:r>
              <a:rPr lang="en-US" dirty="0" smtClean="0"/>
              <a:t>roup </a:t>
            </a:r>
            <a:r>
              <a:rPr lang="en-US" dirty="0"/>
              <a:t>number of group A elements indicates the number of valence electrons</a:t>
            </a:r>
            <a:endParaRPr lang="en-US" dirty="0" smtClean="0"/>
          </a:p>
          <a:p>
            <a:r>
              <a:rPr lang="en-US" dirty="0" smtClean="0"/>
              <a:t>Elements in an A group share most stable oxidation state </a:t>
            </a:r>
          </a:p>
          <a:p>
            <a:pPr marL="0" indent="0">
              <a:buNone/>
            </a:pPr>
            <a:endParaRPr lang="en-US" sz="2600" dirty="0"/>
          </a:p>
        </p:txBody>
      </p:sp>
      <p:pic>
        <p:nvPicPr>
          <p:cNvPr id="5" name="Picture 4"/>
          <p:cNvPicPr>
            <a:picLocks noChangeAspect="1"/>
          </p:cNvPicPr>
          <p:nvPr/>
        </p:nvPicPr>
        <p:blipFill rotWithShape="1">
          <a:blip r:embed="rId3"/>
          <a:srcRect b="2256"/>
          <a:stretch/>
        </p:blipFill>
        <p:spPr>
          <a:xfrm>
            <a:off x="4974980" y="2009538"/>
            <a:ext cx="6617524" cy="4096512"/>
          </a:xfrm>
          <a:prstGeom prst="rect">
            <a:avLst/>
          </a:prstGeom>
        </p:spPr>
      </p:pic>
    </p:spTree>
    <p:extLst>
      <p:ext uri="{BB962C8B-B14F-4D97-AF65-F5344CB8AC3E}">
        <p14:creationId xmlns:p14="http://schemas.microsoft.com/office/powerpoint/2010/main" val="164517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Noble Gases</a:t>
            </a:r>
            <a:endParaRPr lang="en-US" dirty="0"/>
          </a:p>
        </p:txBody>
      </p:sp>
      <p:sp>
        <p:nvSpPr>
          <p:cNvPr id="2" name="Text Placeholder 1"/>
          <p:cNvSpPr>
            <a:spLocks noGrp="1"/>
          </p:cNvSpPr>
          <p:nvPr>
            <p:ph idx="1"/>
          </p:nvPr>
        </p:nvSpPr>
        <p:spPr/>
        <p:txBody>
          <a:bodyPr/>
          <a:lstStyle/>
          <a:p>
            <a:r>
              <a:rPr lang="en-US" u="sng" dirty="0" smtClean="0"/>
              <a:t>Noble gases</a:t>
            </a:r>
            <a:r>
              <a:rPr lang="en-US" dirty="0" smtClean="0"/>
              <a:t> – </a:t>
            </a:r>
            <a:r>
              <a:rPr lang="en-US" dirty="0"/>
              <a:t>the elements in group 8A on the periodic </a:t>
            </a:r>
            <a:r>
              <a:rPr lang="en-US" dirty="0" smtClean="0"/>
              <a:t>table</a:t>
            </a:r>
          </a:p>
          <a:p>
            <a:pPr lvl="1"/>
            <a:r>
              <a:rPr lang="en-US" dirty="0" smtClean="0"/>
              <a:t>Nonreactive</a:t>
            </a:r>
          </a:p>
          <a:p>
            <a:pPr lvl="1"/>
            <a:r>
              <a:rPr lang="en-US" dirty="0" smtClean="0"/>
              <a:t>Gases at room temperature</a:t>
            </a:r>
          </a:p>
          <a:p>
            <a:pPr lvl="1"/>
            <a:r>
              <a:rPr lang="en-US" dirty="0" smtClean="0"/>
              <a:t>Each emits different</a:t>
            </a:r>
            <a:r>
              <a:rPr lang="en-US" dirty="0"/>
              <a:t> </a:t>
            </a:r>
            <a:r>
              <a:rPr lang="en-US" dirty="0" smtClean="0"/>
              <a:t>color light when excited</a:t>
            </a:r>
            <a:r>
              <a:rPr lang="en-US" dirty="0"/>
              <a:t> </a:t>
            </a:r>
            <a:r>
              <a:rPr lang="en-US" dirty="0" smtClean="0"/>
              <a:t>electrons</a:t>
            </a:r>
            <a:r>
              <a:rPr lang="en-US" dirty="0"/>
              <a:t> </a:t>
            </a:r>
            <a:r>
              <a:rPr lang="en-US" dirty="0" smtClean="0"/>
              <a:t>return to </a:t>
            </a:r>
          </a:p>
          <a:p>
            <a:pPr marL="457200" lvl="1" indent="0">
              <a:buNone/>
            </a:pPr>
            <a:r>
              <a:rPr lang="en-US" dirty="0"/>
              <a:t> </a:t>
            </a:r>
            <a:r>
              <a:rPr lang="en-US" dirty="0" smtClean="0"/>
              <a:t>  ground state</a:t>
            </a:r>
            <a:endParaRPr lang="en-US" dirty="0"/>
          </a:p>
        </p:txBody>
      </p:sp>
      <p:pic>
        <p:nvPicPr>
          <p:cNvPr id="5" name="Picture 4" descr="chem14_3-4-19_noblegas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1251" y="4562655"/>
            <a:ext cx="8620378" cy="1724075"/>
          </a:xfrm>
          <a:prstGeom prst="rect">
            <a:avLst/>
          </a:prstGeom>
        </p:spPr>
      </p:pic>
    </p:spTree>
    <p:extLst>
      <p:ext uri="{BB962C8B-B14F-4D97-AF65-F5344CB8AC3E}">
        <p14:creationId xmlns:p14="http://schemas.microsoft.com/office/powerpoint/2010/main" val="289195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Halogens</a:t>
            </a:r>
            <a:endParaRPr lang="en-US" dirty="0"/>
          </a:p>
        </p:txBody>
      </p:sp>
      <p:sp>
        <p:nvSpPr>
          <p:cNvPr id="2" name="Text Placeholder 1"/>
          <p:cNvSpPr>
            <a:spLocks noGrp="1"/>
          </p:cNvSpPr>
          <p:nvPr>
            <p:ph idx="1"/>
          </p:nvPr>
        </p:nvSpPr>
        <p:spPr/>
        <p:txBody>
          <a:bodyPr/>
          <a:lstStyle/>
          <a:p>
            <a:r>
              <a:rPr lang="en-US" u="sng" dirty="0" smtClean="0"/>
              <a:t>Halogens</a:t>
            </a:r>
            <a:r>
              <a:rPr lang="en-US" dirty="0" smtClean="0"/>
              <a:t> – </a:t>
            </a:r>
            <a:r>
              <a:rPr lang="en-US" dirty="0"/>
              <a:t>the elements in group 7A on the periodic table</a:t>
            </a:r>
            <a:endParaRPr lang="en-US" dirty="0" smtClean="0"/>
          </a:p>
          <a:p>
            <a:pPr lvl="1"/>
            <a:r>
              <a:rPr lang="en-US" dirty="0" smtClean="0"/>
              <a:t>Highly reactive nonmetals	</a:t>
            </a:r>
          </a:p>
          <a:p>
            <a:pPr lvl="1"/>
            <a:r>
              <a:rPr lang="en-US" dirty="0" smtClean="0"/>
              <a:t>Seven valence electrons</a:t>
            </a:r>
          </a:p>
          <a:p>
            <a:pPr lvl="1"/>
            <a:r>
              <a:rPr lang="en-US" dirty="0" smtClean="0"/>
              <a:t>Gain one electron to complete octet</a:t>
            </a:r>
          </a:p>
          <a:p>
            <a:pPr lvl="1"/>
            <a:r>
              <a:rPr lang="en-US" dirty="0" smtClean="0"/>
              <a:t>Have –1 charge as ions</a:t>
            </a:r>
          </a:p>
          <a:p>
            <a:pPr marL="457200" lvl="1" indent="0">
              <a:buNone/>
            </a:pPr>
            <a:endParaRPr lang="en-US" dirty="0"/>
          </a:p>
        </p:txBody>
      </p:sp>
      <p:pic>
        <p:nvPicPr>
          <p:cNvPr id="5" name="Picture 4" descr="chem14_2-1-1_iod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025" y="3400156"/>
            <a:ext cx="4207284" cy="2776807"/>
          </a:xfrm>
          <a:prstGeom prst="rect">
            <a:avLst/>
          </a:prstGeom>
        </p:spPr>
      </p:pic>
    </p:spTree>
    <p:extLst>
      <p:ext uri="{BB962C8B-B14F-4D97-AF65-F5344CB8AC3E}">
        <p14:creationId xmlns:p14="http://schemas.microsoft.com/office/powerpoint/2010/main" val="27862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Alkali Metals</a:t>
            </a:r>
            <a:endParaRPr lang="en-US" dirty="0"/>
          </a:p>
        </p:txBody>
      </p:sp>
      <p:sp>
        <p:nvSpPr>
          <p:cNvPr id="2" name="Text Placeholder 1"/>
          <p:cNvSpPr>
            <a:spLocks noGrp="1"/>
          </p:cNvSpPr>
          <p:nvPr>
            <p:ph idx="1"/>
          </p:nvPr>
        </p:nvSpPr>
        <p:spPr/>
        <p:txBody>
          <a:bodyPr/>
          <a:lstStyle/>
          <a:p>
            <a:r>
              <a:rPr lang="en-US" u="sng" dirty="0" smtClean="0"/>
              <a:t>Alkali metals</a:t>
            </a:r>
            <a:r>
              <a:rPr lang="en-US" dirty="0" smtClean="0"/>
              <a:t> – </a:t>
            </a:r>
            <a:r>
              <a:rPr lang="en-US" dirty="0"/>
              <a:t>the elements in group 1A on the periodic </a:t>
            </a:r>
            <a:r>
              <a:rPr lang="en-US" dirty="0" smtClean="0"/>
              <a:t>table</a:t>
            </a:r>
          </a:p>
          <a:p>
            <a:pPr lvl="1"/>
            <a:r>
              <a:rPr lang="en-US" dirty="0" smtClean="0"/>
              <a:t>Highly reactive metals</a:t>
            </a:r>
          </a:p>
          <a:p>
            <a:pPr lvl="1"/>
            <a:r>
              <a:rPr lang="en-US" dirty="0" smtClean="0"/>
              <a:t>One valence electron</a:t>
            </a:r>
          </a:p>
          <a:p>
            <a:pPr lvl="1"/>
            <a:r>
              <a:rPr lang="en-US" dirty="0" smtClean="0"/>
              <a:t>Lose one electron to attain octet</a:t>
            </a:r>
          </a:p>
          <a:p>
            <a:pPr lvl="1"/>
            <a:r>
              <a:rPr lang="en-US" dirty="0" smtClean="0"/>
              <a:t>Form ions with +1 charge</a:t>
            </a:r>
          </a:p>
          <a:p>
            <a:endParaRPr lang="en-US" dirty="0"/>
          </a:p>
        </p:txBody>
      </p:sp>
    </p:spTree>
    <p:extLst>
      <p:ext uri="{BB962C8B-B14F-4D97-AF65-F5344CB8AC3E}">
        <p14:creationId xmlns:p14="http://schemas.microsoft.com/office/powerpoint/2010/main" val="385443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Alkaline Earth Metals</a:t>
            </a:r>
            <a:endParaRPr lang="en-US" dirty="0"/>
          </a:p>
        </p:txBody>
      </p:sp>
      <p:sp>
        <p:nvSpPr>
          <p:cNvPr id="2" name="Text Placeholder 1"/>
          <p:cNvSpPr>
            <a:spLocks noGrp="1"/>
          </p:cNvSpPr>
          <p:nvPr>
            <p:ph idx="1"/>
          </p:nvPr>
        </p:nvSpPr>
        <p:spPr/>
        <p:txBody>
          <a:bodyPr/>
          <a:lstStyle/>
          <a:p>
            <a:r>
              <a:rPr lang="en-US" u="sng" dirty="0" smtClean="0"/>
              <a:t>Alkaline earth metals</a:t>
            </a:r>
            <a:r>
              <a:rPr lang="en-US" dirty="0" smtClean="0"/>
              <a:t> – </a:t>
            </a:r>
            <a:r>
              <a:rPr lang="en-US" dirty="0"/>
              <a:t>the elements in group 2A on the periodic table</a:t>
            </a:r>
            <a:endParaRPr lang="en-US" dirty="0" smtClean="0"/>
          </a:p>
          <a:p>
            <a:pPr lvl="1"/>
            <a:r>
              <a:rPr lang="en-US" dirty="0" smtClean="0"/>
              <a:t>Highly reactive metals</a:t>
            </a:r>
          </a:p>
          <a:p>
            <a:pPr lvl="1"/>
            <a:r>
              <a:rPr lang="en-US" dirty="0" smtClean="0"/>
              <a:t>Two valence electrons</a:t>
            </a:r>
          </a:p>
          <a:p>
            <a:pPr lvl="1"/>
            <a:r>
              <a:rPr lang="en-US" dirty="0" smtClean="0"/>
              <a:t>Lose two electrons to attain octet</a:t>
            </a:r>
          </a:p>
          <a:p>
            <a:pPr lvl="1"/>
            <a:r>
              <a:rPr lang="en-US" dirty="0" smtClean="0"/>
              <a:t>Ions have +2 </a:t>
            </a:r>
            <a:r>
              <a:rPr lang="en-US" dirty="0" smtClean="0"/>
              <a:t>charge</a:t>
            </a:r>
            <a:endParaRPr lang="en-US" dirty="0" smtClean="0"/>
          </a:p>
        </p:txBody>
      </p:sp>
      <p:pic>
        <p:nvPicPr>
          <p:cNvPr id="4" name="Picture 3" descr="IMG_5667__M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5410" y="3111399"/>
            <a:ext cx="4388216" cy="2953269"/>
          </a:xfrm>
          <a:prstGeom prst="rect">
            <a:avLst/>
          </a:prstGeom>
        </p:spPr>
      </p:pic>
    </p:spTree>
    <p:extLst>
      <p:ext uri="{BB962C8B-B14F-4D97-AF65-F5344CB8AC3E}">
        <p14:creationId xmlns:p14="http://schemas.microsoft.com/office/powerpoint/2010/main" val="132691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Transition Metals</a:t>
            </a:r>
            <a:endParaRPr lang="en-US" dirty="0"/>
          </a:p>
        </p:txBody>
      </p:sp>
      <p:sp>
        <p:nvSpPr>
          <p:cNvPr id="2" name="Text Placeholder 1"/>
          <p:cNvSpPr>
            <a:spLocks noGrp="1"/>
          </p:cNvSpPr>
          <p:nvPr>
            <p:ph idx="1"/>
          </p:nvPr>
        </p:nvSpPr>
        <p:spPr/>
        <p:txBody>
          <a:bodyPr/>
          <a:lstStyle/>
          <a:p>
            <a:r>
              <a:rPr lang="en-US" u="sng" dirty="0" smtClean="0"/>
              <a:t>Transition metals</a:t>
            </a:r>
            <a:r>
              <a:rPr lang="en-US" dirty="0" smtClean="0"/>
              <a:t> – </a:t>
            </a:r>
            <a:r>
              <a:rPr lang="en-US" dirty="0"/>
              <a:t>the elements in groups 1B–8B on the periodic table </a:t>
            </a:r>
            <a:endParaRPr lang="en-US" dirty="0" smtClean="0"/>
          </a:p>
          <a:p>
            <a:pPr lvl="1"/>
            <a:r>
              <a:rPr lang="en-US" dirty="0" smtClean="0"/>
              <a:t>Display variety of oxidation states, even within a group</a:t>
            </a:r>
          </a:p>
          <a:p>
            <a:pPr lvl="1"/>
            <a:r>
              <a:rPr lang="en-US" dirty="0" smtClean="0"/>
              <a:t>Most display multiple oxidation states</a:t>
            </a:r>
          </a:p>
          <a:p>
            <a:pPr lvl="1"/>
            <a:r>
              <a:rPr lang="en-US" dirty="0" smtClean="0"/>
              <a:t>Form more than one unique compound with a given nonmetal </a:t>
            </a:r>
          </a:p>
          <a:p>
            <a:pPr lvl="2"/>
            <a:r>
              <a:rPr lang="en-US" dirty="0" smtClean="0"/>
              <a:t>Ex) Iron combines with oxygen to form </a:t>
            </a:r>
            <a:r>
              <a:rPr lang="en-US" dirty="0" err="1" smtClean="0"/>
              <a:t>FeO</a:t>
            </a:r>
            <a:r>
              <a:rPr lang="en-US" dirty="0" smtClean="0"/>
              <a:t> or Fe</a:t>
            </a:r>
            <a:r>
              <a:rPr lang="en-US" baseline="-25000" dirty="0" smtClean="0"/>
              <a:t>2</a:t>
            </a:r>
            <a:r>
              <a:rPr lang="en-US" dirty="0" smtClean="0"/>
              <a:t>O</a:t>
            </a:r>
            <a:r>
              <a:rPr lang="en-US" baseline="-25000" dirty="0" smtClean="0"/>
              <a:t>3</a:t>
            </a:r>
          </a:p>
          <a:p>
            <a:pPr lvl="1"/>
            <a:r>
              <a:rPr lang="en-US" dirty="0" smtClean="0"/>
              <a:t>Less reactive than alkali or alkaline earth metals</a:t>
            </a:r>
          </a:p>
          <a:p>
            <a:pPr lvl="1"/>
            <a:r>
              <a:rPr lang="en-US" dirty="0"/>
              <a:t>Ex) Iron, gold, copper, nickel, silver</a:t>
            </a:r>
          </a:p>
          <a:p>
            <a:pPr marL="457200" lvl="1" indent="0">
              <a:buNone/>
            </a:pPr>
            <a:endParaRPr lang="en-US" dirty="0" smtClean="0"/>
          </a:p>
          <a:p>
            <a:pPr lvl="1"/>
            <a:endParaRPr lang="en-US" dirty="0"/>
          </a:p>
        </p:txBody>
      </p:sp>
      <p:pic>
        <p:nvPicPr>
          <p:cNvPr id="4" name="Picture 3" descr="chem14_5-2-10_goldnecklace.jpg"/>
          <p:cNvPicPr>
            <a:picLocks noChangeAspect="1"/>
          </p:cNvPicPr>
          <p:nvPr/>
        </p:nvPicPr>
        <p:blipFill rotWithShape="1">
          <a:blip r:embed="rId3" cstate="print">
            <a:extLst>
              <a:ext uri="{28A0092B-C50C-407E-A947-70E740481C1C}">
                <a14:useLocalDpi xmlns:a14="http://schemas.microsoft.com/office/drawing/2010/main" val="0"/>
              </a:ext>
            </a:extLst>
          </a:blip>
          <a:srcRect t="5648" b="7260"/>
          <a:stretch/>
        </p:blipFill>
        <p:spPr>
          <a:xfrm>
            <a:off x="7334214" y="4776940"/>
            <a:ext cx="3475522" cy="1692516"/>
          </a:xfrm>
          <a:prstGeom prst="rect">
            <a:avLst/>
          </a:prstGeom>
        </p:spPr>
      </p:pic>
    </p:spTree>
    <p:extLst>
      <p:ext uri="{BB962C8B-B14F-4D97-AF65-F5344CB8AC3E}">
        <p14:creationId xmlns:p14="http://schemas.microsoft.com/office/powerpoint/2010/main" val="409944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589" y="4491789"/>
            <a:ext cx="9319555" cy="2284931"/>
          </a:xfrm>
          <a:prstGeom prst="rect">
            <a:avLst/>
          </a:prstGeom>
        </p:spPr>
      </p:pic>
      <p:sp>
        <p:nvSpPr>
          <p:cNvPr id="5" name="Title 4"/>
          <p:cNvSpPr>
            <a:spLocks noGrp="1"/>
          </p:cNvSpPr>
          <p:nvPr>
            <p:ph type="title"/>
          </p:nvPr>
        </p:nvSpPr>
        <p:spPr/>
        <p:txBody>
          <a:bodyPr/>
          <a:lstStyle/>
          <a:p>
            <a:r>
              <a:rPr lang="en-US" dirty="0" smtClean="0"/>
              <a:t>Lanthanides and Actinides</a:t>
            </a:r>
            <a:endParaRPr lang="en-US" dirty="0"/>
          </a:p>
        </p:txBody>
      </p:sp>
      <p:sp>
        <p:nvSpPr>
          <p:cNvPr id="2" name="Text Placeholder 1"/>
          <p:cNvSpPr>
            <a:spLocks noGrp="1"/>
          </p:cNvSpPr>
          <p:nvPr>
            <p:ph idx="1"/>
          </p:nvPr>
        </p:nvSpPr>
        <p:spPr>
          <a:xfrm>
            <a:off x="838200" y="1386950"/>
            <a:ext cx="10515600" cy="4351338"/>
          </a:xfrm>
        </p:spPr>
        <p:txBody>
          <a:bodyPr/>
          <a:lstStyle/>
          <a:p>
            <a:r>
              <a:rPr lang="en-US" sz="2600" dirty="0"/>
              <a:t>Subsection of transition metals with unique chemical and physical properties and silvery, lustrous appearance</a:t>
            </a:r>
          </a:p>
          <a:p>
            <a:r>
              <a:rPr lang="en-US" sz="2600" u="sng" dirty="0"/>
              <a:t>Lanthanides</a:t>
            </a:r>
            <a:r>
              <a:rPr lang="en-US" sz="2600" dirty="0"/>
              <a:t> – </a:t>
            </a:r>
            <a:r>
              <a:rPr lang="en-US" sz="2600" dirty="0"/>
              <a:t>the elements in period 6 elements with atomic numbers from 57–</a:t>
            </a:r>
            <a:r>
              <a:rPr lang="en-US" sz="2600" dirty="0"/>
              <a:t>70</a:t>
            </a:r>
          </a:p>
          <a:p>
            <a:pPr lvl="1"/>
            <a:r>
              <a:rPr lang="en-US" sz="2200" dirty="0"/>
              <a:t>All found in nature</a:t>
            </a:r>
          </a:p>
          <a:p>
            <a:r>
              <a:rPr lang="en-US" sz="2600" u="sng" dirty="0"/>
              <a:t>Actinides</a:t>
            </a:r>
            <a:r>
              <a:rPr lang="en-US" sz="2600" dirty="0"/>
              <a:t> – </a:t>
            </a:r>
            <a:r>
              <a:rPr lang="en-US" sz="2600" dirty="0"/>
              <a:t>the elements in period 7 elements with atomic numbers from 89–</a:t>
            </a:r>
            <a:r>
              <a:rPr lang="en-US" sz="2600" dirty="0"/>
              <a:t>102</a:t>
            </a:r>
          </a:p>
          <a:p>
            <a:pPr lvl="1"/>
            <a:r>
              <a:rPr lang="en-US" sz="2200" dirty="0"/>
              <a:t>Radioactive</a:t>
            </a:r>
          </a:p>
        </p:txBody>
      </p:sp>
    </p:spTree>
    <p:extLst>
      <p:ext uri="{BB962C8B-B14F-4D97-AF65-F5344CB8AC3E}">
        <p14:creationId xmlns:p14="http://schemas.microsoft.com/office/powerpoint/2010/main" val="92248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620"/>
            <a:ext cx="10515600" cy="1325563"/>
          </a:xfrm>
        </p:spPr>
        <p:txBody>
          <a:bodyPr/>
          <a:lstStyle/>
          <a:p>
            <a:r>
              <a:rPr lang="en-US" dirty="0" smtClean="0"/>
              <a:t>Mendeleev</a:t>
            </a:r>
            <a:endParaRPr lang="en-US" dirty="0"/>
          </a:p>
        </p:txBody>
      </p:sp>
      <p:sp>
        <p:nvSpPr>
          <p:cNvPr id="3" name="Content Placeholder 2"/>
          <p:cNvSpPr>
            <a:spLocks noGrp="1"/>
          </p:cNvSpPr>
          <p:nvPr>
            <p:ph idx="1"/>
          </p:nvPr>
        </p:nvSpPr>
        <p:spPr>
          <a:xfrm>
            <a:off x="838200" y="1289923"/>
            <a:ext cx="10515600" cy="4351338"/>
          </a:xfrm>
        </p:spPr>
        <p:txBody>
          <a:bodyPr/>
          <a:lstStyle/>
          <a:p>
            <a:r>
              <a:rPr lang="en-US" dirty="0" smtClean="0"/>
              <a:t>By 1869, there were 63 known elements</a:t>
            </a:r>
          </a:p>
          <a:p>
            <a:r>
              <a:rPr lang="en-US" dirty="0" smtClean="0"/>
              <a:t>Mendeleev organized elements by atomic mass and chemical reactivity</a:t>
            </a:r>
          </a:p>
          <a:p>
            <a:pPr lvl="1"/>
            <a:r>
              <a:rPr lang="en-US" dirty="0" smtClean="0"/>
              <a:t>Created the first widely accepted periodic table</a:t>
            </a:r>
          </a:p>
          <a:p>
            <a:endParaRPr lang="en-US" dirty="0"/>
          </a:p>
        </p:txBody>
      </p:sp>
      <p:pic>
        <p:nvPicPr>
          <p:cNvPr id="4" name="Picture 3" descr="chem14_5-1-3_mendeleevperiodictab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180" y="3241002"/>
            <a:ext cx="6804713" cy="3392408"/>
          </a:xfrm>
          <a:prstGeom prst="rect">
            <a:avLst/>
          </a:prstGeom>
        </p:spPr>
      </p:pic>
    </p:spTree>
    <p:extLst>
      <p:ext uri="{BB962C8B-B14F-4D97-AF65-F5344CB8AC3E}">
        <p14:creationId xmlns:p14="http://schemas.microsoft.com/office/powerpoint/2010/main" val="239635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Mendeleev Continued</a:t>
            </a:r>
            <a:endParaRPr lang="en-US" dirty="0"/>
          </a:p>
        </p:txBody>
      </p:sp>
      <p:sp>
        <p:nvSpPr>
          <p:cNvPr id="3" name="Content Placeholder 2"/>
          <p:cNvSpPr>
            <a:spLocks noGrp="1"/>
          </p:cNvSpPr>
          <p:nvPr>
            <p:ph idx="1"/>
          </p:nvPr>
        </p:nvSpPr>
        <p:spPr/>
        <p:txBody>
          <a:bodyPr/>
          <a:lstStyle/>
          <a:p>
            <a:r>
              <a:rPr lang="en-US" dirty="0" smtClean="0"/>
              <a:t>Mendeleev found patterns by arranging cards with names, masses, and other physical and chemical properties of elements</a:t>
            </a:r>
          </a:p>
          <a:p>
            <a:pPr marL="0" indent="0">
              <a:buNone/>
            </a:pPr>
            <a:endParaRPr lang="en-US" dirty="0" smtClean="0"/>
          </a:p>
          <a:p>
            <a:r>
              <a:rPr lang="en-US" dirty="0" smtClean="0"/>
              <a:t>Placed elements into numbered groups based on similarities in “combining powers” or ability to react</a:t>
            </a:r>
          </a:p>
          <a:p>
            <a:pPr lvl="1"/>
            <a:r>
              <a:rPr lang="en-US" dirty="0" smtClean="0"/>
              <a:t>Ex) Alkali metals had “combining power” of one and went in group I</a:t>
            </a:r>
          </a:p>
          <a:p>
            <a:pPr lvl="1"/>
            <a:r>
              <a:rPr lang="en-US" dirty="0" smtClean="0"/>
              <a:t>Ex) Alkaline earth metals had “combining power” of two and went in group II</a:t>
            </a:r>
          </a:p>
          <a:p>
            <a:endParaRPr lang="en-US" dirty="0"/>
          </a:p>
        </p:txBody>
      </p:sp>
    </p:spTree>
    <p:extLst>
      <p:ext uri="{BB962C8B-B14F-4D97-AF65-F5344CB8AC3E}">
        <p14:creationId xmlns:p14="http://schemas.microsoft.com/office/powerpoint/2010/main" val="1262799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Mendeleev Cont.</a:t>
            </a:r>
            <a:endParaRPr lang="en-US" dirty="0"/>
          </a:p>
        </p:txBody>
      </p:sp>
      <p:sp>
        <p:nvSpPr>
          <p:cNvPr id="3" name="Content Placeholder 2"/>
          <p:cNvSpPr>
            <a:spLocks noGrp="1"/>
          </p:cNvSpPr>
          <p:nvPr>
            <p:ph idx="1"/>
          </p:nvPr>
        </p:nvSpPr>
        <p:spPr/>
        <p:txBody>
          <a:bodyPr/>
          <a:lstStyle/>
          <a:p>
            <a:r>
              <a:rPr lang="en-US" dirty="0" smtClean="0"/>
              <a:t>Properties of some elements did not fit when arranged by atomic mass</a:t>
            </a:r>
          </a:p>
          <a:p>
            <a:pPr lvl="1"/>
            <a:r>
              <a:rPr lang="en-US" dirty="0" smtClean="0"/>
              <a:t>Properties of some elements indicated that more massive elements should come before less massive ones</a:t>
            </a:r>
          </a:p>
          <a:p>
            <a:pPr lvl="2"/>
            <a:r>
              <a:rPr lang="en-US" dirty="0" smtClean="0"/>
              <a:t>Discovery of isotopes later explained inaccurate masses</a:t>
            </a:r>
          </a:p>
          <a:p>
            <a:r>
              <a:rPr lang="en-US" dirty="0" smtClean="0"/>
              <a:t>Mendeleev relied more on similarities in proprieties than order of masses to arrange elements</a:t>
            </a:r>
          </a:p>
          <a:p>
            <a:r>
              <a:rPr lang="en-US" dirty="0" smtClean="0"/>
              <a:t>Left blank spaces for elements that had not been discovered</a:t>
            </a:r>
          </a:p>
          <a:p>
            <a:pPr lvl="1"/>
            <a:r>
              <a:rPr lang="en-US" dirty="0" smtClean="0"/>
              <a:t>Predicted chemical reactivity and masses for gallium, scandium, and germanium</a:t>
            </a:r>
          </a:p>
          <a:p>
            <a:endParaRPr lang="en-US" dirty="0"/>
          </a:p>
        </p:txBody>
      </p:sp>
    </p:spTree>
    <p:extLst>
      <p:ext uri="{BB962C8B-B14F-4D97-AF65-F5344CB8AC3E}">
        <p14:creationId xmlns:p14="http://schemas.microsoft.com/office/powerpoint/2010/main" val="810563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Table</a:t>
            </a:r>
            <a:endParaRPr lang="en-US" dirty="0"/>
          </a:p>
        </p:txBody>
      </p:sp>
      <p:sp>
        <p:nvSpPr>
          <p:cNvPr id="3" name="Content Placeholder 2"/>
          <p:cNvSpPr>
            <a:spLocks noGrp="1"/>
          </p:cNvSpPr>
          <p:nvPr>
            <p:ph idx="1"/>
          </p:nvPr>
        </p:nvSpPr>
        <p:spPr>
          <a:xfrm>
            <a:off x="838200" y="1825625"/>
            <a:ext cx="6525126" cy="4351338"/>
          </a:xfrm>
        </p:spPr>
        <p:txBody>
          <a:bodyPr/>
          <a:lstStyle/>
          <a:p>
            <a:r>
              <a:rPr lang="en-US" dirty="0" smtClean="0"/>
              <a:t>Periodic table is in order of increasing atomic number and organizes elements according to chemical properties</a:t>
            </a:r>
          </a:p>
          <a:p>
            <a:pPr lvl="1"/>
            <a:r>
              <a:rPr lang="en-US" dirty="0" smtClean="0"/>
              <a:t>Behavior of elements can be predicted by placement on periodic table</a:t>
            </a:r>
          </a:p>
          <a:p>
            <a:r>
              <a:rPr lang="en-US" dirty="0" smtClean="0"/>
              <a:t>Periodic table is divided by a step-wise line</a:t>
            </a:r>
          </a:p>
          <a:p>
            <a:pPr lvl="1"/>
            <a:r>
              <a:rPr lang="en-US" dirty="0" smtClean="0"/>
              <a:t>Metals are to the left </a:t>
            </a:r>
          </a:p>
          <a:p>
            <a:pPr lvl="1"/>
            <a:r>
              <a:rPr lang="en-US" dirty="0" smtClean="0"/>
              <a:t>Nonmetals are to the right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3326" y="2114586"/>
            <a:ext cx="3463018" cy="3463018"/>
          </a:xfrm>
          <a:prstGeom prst="rect">
            <a:avLst/>
          </a:prstGeom>
        </p:spPr>
      </p:pic>
    </p:spTree>
    <p:extLst>
      <p:ext uri="{BB962C8B-B14F-4D97-AF65-F5344CB8AC3E}">
        <p14:creationId xmlns:p14="http://schemas.microsoft.com/office/powerpoint/2010/main" val="3268801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Metals and Nonmetals</a:t>
            </a:r>
            <a:endParaRPr lang="en-US" dirty="0"/>
          </a:p>
        </p:txBody>
      </p:sp>
      <p:sp>
        <p:nvSpPr>
          <p:cNvPr id="3" name="Content Placeholder 2"/>
          <p:cNvSpPr>
            <a:spLocks noGrp="1"/>
          </p:cNvSpPr>
          <p:nvPr>
            <p:ph idx="1"/>
          </p:nvPr>
        </p:nvSpPr>
        <p:spPr>
          <a:xfrm>
            <a:off x="838200" y="1825625"/>
            <a:ext cx="6525126" cy="4351338"/>
          </a:xfrm>
        </p:spPr>
        <p:txBody>
          <a:bodyPr>
            <a:normAutofit fontScale="92500"/>
          </a:bodyPr>
          <a:lstStyle/>
          <a:p>
            <a:r>
              <a:rPr lang="en-US" dirty="0" smtClean="0"/>
              <a:t>Metals</a:t>
            </a:r>
          </a:p>
          <a:p>
            <a:pPr lvl="1"/>
            <a:r>
              <a:rPr lang="en-US" dirty="0" smtClean="0"/>
              <a:t>Found on left side of periodic table</a:t>
            </a:r>
          </a:p>
          <a:p>
            <a:pPr lvl="1"/>
            <a:r>
              <a:rPr lang="en-US" dirty="0" smtClean="0"/>
              <a:t>Lose electrons to form </a:t>
            </a:r>
            <a:r>
              <a:rPr lang="en-US" dirty="0" err="1" smtClean="0"/>
              <a:t>cations</a:t>
            </a:r>
            <a:endParaRPr lang="en-US" dirty="0" smtClean="0"/>
          </a:p>
          <a:p>
            <a:pPr lvl="1"/>
            <a:r>
              <a:rPr lang="en-US" dirty="0" smtClean="0"/>
              <a:t>Lustrous</a:t>
            </a:r>
          </a:p>
          <a:p>
            <a:pPr lvl="1"/>
            <a:r>
              <a:rPr lang="en-US" dirty="0" smtClean="0"/>
              <a:t>Good conductors</a:t>
            </a:r>
          </a:p>
          <a:p>
            <a:pPr lvl="1"/>
            <a:r>
              <a:rPr lang="en-US" dirty="0" smtClean="0"/>
              <a:t>Malleable and ductile</a:t>
            </a:r>
          </a:p>
          <a:p>
            <a:r>
              <a:rPr lang="en-US" dirty="0" smtClean="0"/>
              <a:t>Nonmetals</a:t>
            </a:r>
          </a:p>
          <a:p>
            <a:pPr lvl="1"/>
            <a:r>
              <a:rPr lang="en-US" dirty="0" smtClean="0"/>
              <a:t>Found on right side of the periodic table</a:t>
            </a:r>
          </a:p>
          <a:p>
            <a:pPr lvl="1"/>
            <a:r>
              <a:rPr lang="en-US" dirty="0" smtClean="0"/>
              <a:t>Gain electrons to form anions</a:t>
            </a:r>
          </a:p>
          <a:p>
            <a:pPr lvl="1"/>
            <a:r>
              <a:rPr lang="en-US" dirty="0" smtClean="0"/>
              <a:t>Often gases or brittle solids at room temperature </a:t>
            </a:r>
          </a:p>
          <a:p>
            <a:pPr lvl="1"/>
            <a:r>
              <a:rPr lang="en-US" dirty="0" smtClean="0"/>
              <a:t>Poor conductors</a:t>
            </a:r>
          </a:p>
          <a:p>
            <a:endParaRPr lang="en-US" dirty="0"/>
          </a:p>
        </p:txBody>
      </p:sp>
      <p:pic>
        <p:nvPicPr>
          <p:cNvPr id="4" name="Picture 3" descr="IMG_5695_graphit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3153" y="4488596"/>
            <a:ext cx="2712236" cy="1688367"/>
          </a:xfrm>
          <a:prstGeom prst="rect">
            <a:avLst/>
          </a:prstGeom>
        </p:spPr>
      </p:pic>
      <p:pic>
        <p:nvPicPr>
          <p:cNvPr id="5" name="Picture 4" descr="IMG_5689_b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4716" y="1849903"/>
            <a:ext cx="2720673" cy="1886058"/>
          </a:xfrm>
          <a:prstGeom prst="rect">
            <a:avLst/>
          </a:prstGeom>
        </p:spPr>
      </p:pic>
    </p:spTree>
    <p:extLst>
      <p:ext uri="{BB962C8B-B14F-4D97-AF65-F5344CB8AC3E}">
        <p14:creationId xmlns:p14="http://schemas.microsoft.com/office/powerpoint/2010/main" val="273593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Metalloids</a:t>
            </a:r>
            <a:endParaRPr lang="en-US" dirty="0"/>
          </a:p>
        </p:txBody>
      </p:sp>
      <p:sp>
        <p:nvSpPr>
          <p:cNvPr id="3" name="Content Placeholder 2"/>
          <p:cNvSpPr>
            <a:spLocks noGrp="1"/>
          </p:cNvSpPr>
          <p:nvPr>
            <p:ph idx="1"/>
          </p:nvPr>
        </p:nvSpPr>
        <p:spPr>
          <a:xfrm>
            <a:off x="838200" y="1825625"/>
            <a:ext cx="8883316" cy="4351338"/>
          </a:xfrm>
        </p:spPr>
        <p:txBody>
          <a:bodyPr/>
          <a:lstStyle/>
          <a:p>
            <a:r>
              <a:rPr lang="en-US" u="sng" dirty="0" smtClean="0"/>
              <a:t>Metalloids</a:t>
            </a:r>
            <a:r>
              <a:rPr lang="en-US" dirty="0" smtClean="0"/>
              <a:t> – the set of elements that separate the metals from the nonmetals on the periodic table and that possess properties of both metals and nonmetals</a:t>
            </a:r>
          </a:p>
          <a:p>
            <a:pPr lvl="1"/>
            <a:r>
              <a:rPr lang="en-US" dirty="0" smtClean="0"/>
              <a:t>Properties more moderate than metals or nonmetals </a:t>
            </a:r>
          </a:p>
          <a:p>
            <a:pPr lvl="1"/>
            <a:r>
              <a:rPr lang="en-US" dirty="0" smtClean="0"/>
              <a:t>Solids at room temperature </a:t>
            </a:r>
          </a:p>
          <a:p>
            <a:pPr lvl="1"/>
            <a:r>
              <a:rPr lang="en-US" dirty="0" smtClean="0"/>
              <a:t>Less brittle than nonmetals</a:t>
            </a:r>
          </a:p>
          <a:p>
            <a:pPr lvl="1"/>
            <a:r>
              <a:rPr lang="en-US" dirty="0" smtClean="0"/>
              <a:t>Less malleable than metals</a:t>
            </a:r>
          </a:p>
          <a:p>
            <a:pPr lvl="1"/>
            <a:r>
              <a:rPr lang="en-US" dirty="0" smtClean="0"/>
              <a:t>Many are semiconductors</a:t>
            </a:r>
          </a:p>
          <a:p>
            <a:pPr lvl="2"/>
            <a:r>
              <a:rPr lang="en-US" dirty="0" smtClean="0"/>
              <a:t>Ex) Silicon often used in </a:t>
            </a:r>
          </a:p>
          <a:p>
            <a:pPr marL="914400" lvl="2" indent="0">
              <a:buNone/>
            </a:pPr>
            <a:r>
              <a:rPr lang="en-US" dirty="0" smtClean="0"/>
              <a:t>    electronic devices to moderate </a:t>
            </a:r>
          </a:p>
          <a:p>
            <a:pPr marL="914400" lvl="2" indent="0">
              <a:buNone/>
            </a:pPr>
            <a:r>
              <a:rPr lang="en-US" dirty="0" smtClean="0"/>
              <a:t>    flow of electricity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792" y="3169723"/>
            <a:ext cx="3463018" cy="3463018"/>
          </a:xfrm>
          <a:prstGeom prst="rect">
            <a:avLst/>
          </a:prstGeom>
        </p:spPr>
      </p:pic>
    </p:spTree>
    <p:extLst>
      <p:ext uri="{BB962C8B-B14F-4D97-AF65-F5344CB8AC3E}">
        <p14:creationId xmlns:p14="http://schemas.microsoft.com/office/powerpoint/2010/main" val="701056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Groups and Periods</a:t>
            </a:r>
            <a:endParaRPr lang="en-US" dirty="0"/>
          </a:p>
        </p:txBody>
      </p:sp>
      <p:sp>
        <p:nvSpPr>
          <p:cNvPr id="2" name="Text Placeholder 1"/>
          <p:cNvSpPr>
            <a:spLocks noGrp="1"/>
          </p:cNvSpPr>
          <p:nvPr>
            <p:ph idx="1"/>
          </p:nvPr>
        </p:nvSpPr>
        <p:spPr>
          <a:xfrm>
            <a:off x="838200" y="1424572"/>
            <a:ext cx="10515600" cy="4351338"/>
          </a:xfrm>
        </p:spPr>
        <p:txBody>
          <a:bodyPr/>
          <a:lstStyle/>
          <a:p>
            <a:r>
              <a:rPr lang="en-US" sz="2600" u="sng" dirty="0"/>
              <a:t>Period</a:t>
            </a:r>
            <a:r>
              <a:rPr lang="en-US" sz="2600" dirty="0"/>
              <a:t> – </a:t>
            </a:r>
            <a:r>
              <a:rPr lang="en-US" sz="2600" dirty="0"/>
              <a:t>a row on the periodic </a:t>
            </a:r>
            <a:r>
              <a:rPr lang="en-US" sz="2600" dirty="0"/>
              <a:t>table</a:t>
            </a:r>
          </a:p>
          <a:p>
            <a:r>
              <a:rPr lang="en-US" sz="2600" u="sng" dirty="0"/>
              <a:t>Groups</a:t>
            </a:r>
            <a:r>
              <a:rPr lang="en-US" sz="2600" dirty="0"/>
              <a:t> – a column on the periodic table, also known as a chemical family since elements in groups share similar chemical properties</a:t>
            </a:r>
            <a:endParaRPr lang="en-US" sz="2600" dirty="0"/>
          </a:p>
        </p:txBody>
      </p:sp>
      <p:pic>
        <p:nvPicPr>
          <p:cNvPr id="6" name="Picture 5"/>
          <p:cNvPicPr>
            <a:picLocks noChangeAspect="1"/>
          </p:cNvPicPr>
          <p:nvPr/>
        </p:nvPicPr>
        <p:blipFill rotWithShape="1">
          <a:blip r:embed="rId3"/>
          <a:srcRect b="2256"/>
          <a:stretch/>
        </p:blipFill>
        <p:spPr>
          <a:xfrm>
            <a:off x="3349723" y="2738845"/>
            <a:ext cx="6617524" cy="4096512"/>
          </a:xfrm>
          <a:prstGeom prst="rect">
            <a:avLst/>
          </a:prstGeom>
        </p:spPr>
      </p:pic>
    </p:spTree>
    <p:extLst>
      <p:ext uri="{BB962C8B-B14F-4D97-AF65-F5344CB8AC3E}">
        <p14:creationId xmlns:p14="http://schemas.microsoft.com/office/powerpoint/2010/main" val="37884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Groups and Periods</a:t>
            </a:r>
            <a:endParaRPr lang="en-US" dirty="0"/>
          </a:p>
        </p:txBody>
      </p:sp>
      <p:sp>
        <p:nvSpPr>
          <p:cNvPr id="2" name="Text Placeholder 1"/>
          <p:cNvSpPr>
            <a:spLocks noGrp="1"/>
          </p:cNvSpPr>
          <p:nvPr>
            <p:ph idx="1"/>
          </p:nvPr>
        </p:nvSpPr>
        <p:spPr>
          <a:xfrm>
            <a:off x="838200" y="1376446"/>
            <a:ext cx="10515600" cy="4351338"/>
          </a:xfrm>
        </p:spPr>
        <p:txBody>
          <a:bodyPr/>
          <a:lstStyle/>
          <a:p>
            <a:r>
              <a:rPr lang="en-US" sz="2600" u="sng" dirty="0"/>
              <a:t>Main-group elements</a:t>
            </a:r>
            <a:r>
              <a:rPr lang="en-US" sz="2600" dirty="0"/>
              <a:t> – </a:t>
            </a:r>
            <a:r>
              <a:rPr lang="en-US" sz="2600" dirty="0"/>
              <a:t>the elements found in an A group on the periodic table </a:t>
            </a:r>
          </a:p>
          <a:p>
            <a:pPr lvl="1"/>
            <a:r>
              <a:rPr lang="en-US" sz="2200" dirty="0"/>
              <a:t>Show </a:t>
            </a:r>
            <a:r>
              <a:rPr lang="en-US" sz="2200" dirty="0"/>
              <a:t>periodic patterns most </a:t>
            </a:r>
            <a:r>
              <a:rPr lang="en-US" sz="2200" dirty="0"/>
              <a:t>clearly</a:t>
            </a:r>
            <a:endParaRPr lang="en-US" sz="2200" dirty="0"/>
          </a:p>
        </p:txBody>
      </p:sp>
      <p:pic>
        <p:nvPicPr>
          <p:cNvPr id="5" name="Picture 4"/>
          <p:cNvPicPr>
            <a:picLocks noChangeAspect="1"/>
          </p:cNvPicPr>
          <p:nvPr/>
        </p:nvPicPr>
        <p:blipFill rotWithShape="1">
          <a:blip r:embed="rId3"/>
          <a:srcRect b="2256"/>
          <a:stretch/>
        </p:blipFill>
        <p:spPr>
          <a:xfrm>
            <a:off x="3702649" y="2651222"/>
            <a:ext cx="6617524" cy="4096512"/>
          </a:xfrm>
          <a:prstGeom prst="rect">
            <a:avLst/>
          </a:prstGeom>
        </p:spPr>
      </p:pic>
    </p:spTree>
    <p:extLst>
      <p:ext uri="{BB962C8B-B14F-4D97-AF65-F5344CB8AC3E}">
        <p14:creationId xmlns:p14="http://schemas.microsoft.com/office/powerpoint/2010/main" val="372237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1773</Words>
  <Application>Microsoft Office PowerPoint</Application>
  <PresentationFormat>Widescreen</PresentationFormat>
  <Paragraphs>179</Paragraphs>
  <Slides>17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Garamond</vt:lpstr>
      <vt:lpstr>Gill Sans</vt:lpstr>
      <vt:lpstr>Gill Sans Light</vt:lpstr>
      <vt:lpstr>Office Theme</vt:lpstr>
      <vt:lpstr>The Periodic Table</vt:lpstr>
      <vt:lpstr>Mendeleev</vt:lpstr>
      <vt:lpstr>Mendeleev Continued</vt:lpstr>
      <vt:lpstr>Mendeleev Cont.</vt:lpstr>
      <vt:lpstr>Periodic Table</vt:lpstr>
      <vt:lpstr>Metals and Nonmetals</vt:lpstr>
      <vt:lpstr>Metalloids</vt:lpstr>
      <vt:lpstr>Groups and Periods</vt:lpstr>
      <vt:lpstr>Groups and Periods</vt:lpstr>
      <vt:lpstr>Groups and Periods</vt:lpstr>
      <vt:lpstr>Groups and periods</vt:lpstr>
      <vt:lpstr>Noble Gases</vt:lpstr>
      <vt:lpstr>Halogens</vt:lpstr>
      <vt:lpstr>Alkali Metals</vt:lpstr>
      <vt:lpstr>Alkaline Earth Metals</vt:lpstr>
      <vt:lpstr>Transition Metals</vt:lpstr>
      <vt:lpstr>Lanthanides and Actinides</vt:lpstr>
    </vt:vector>
  </TitlesOfParts>
  <Company>Onslow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Periodic Table</dc:title>
  <dc:creator>Caitlin Behe</dc:creator>
  <cp:lastModifiedBy>Caitlin Behe</cp:lastModifiedBy>
  <cp:revision>2</cp:revision>
  <dcterms:created xsi:type="dcterms:W3CDTF">2015-09-29T11:24:04Z</dcterms:created>
  <dcterms:modified xsi:type="dcterms:W3CDTF">2015-09-29T11:30:03Z</dcterms:modified>
</cp:coreProperties>
</file>