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0" r:id="rId7"/>
    <p:sldId id="261" r:id="rId8"/>
    <p:sldId id="263" r:id="rId9"/>
    <p:sldId id="264" r:id="rId10"/>
    <p:sldId id="269" r:id="rId11"/>
    <p:sldId id="266" r:id="rId12"/>
    <p:sldId id="267" r:id="rId13"/>
    <p:sldId id="270" r:id="rId14"/>
    <p:sldId id="268"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2076" y="-5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BF9EF02-8431-4A88-AF85-E57A49F4FD6A}" type="datetimeFigureOut">
              <a:rPr lang="en-US" smtClean="0"/>
              <a:t>2/17/2014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018AEBB-7FC0-482D-BA23-868E7348C0C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9EF02-8431-4A88-AF85-E57A49F4FD6A}"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8AEBB-7FC0-482D-BA23-868E7348C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9EF02-8431-4A88-AF85-E57A49F4FD6A}"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8AEBB-7FC0-482D-BA23-868E7348C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BF9EF02-8431-4A88-AF85-E57A49F4FD6A}" type="datetimeFigureOut">
              <a:rPr lang="en-US" smtClean="0"/>
              <a:t>2/17/2014</a:t>
            </a:fld>
            <a:endParaRPr lang="en-US"/>
          </a:p>
        </p:txBody>
      </p:sp>
      <p:sp>
        <p:nvSpPr>
          <p:cNvPr id="9" name="Slide Number Placeholder 8"/>
          <p:cNvSpPr>
            <a:spLocks noGrp="1"/>
          </p:cNvSpPr>
          <p:nvPr>
            <p:ph type="sldNum" sz="quarter" idx="15"/>
          </p:nvPr>
        </p:nvSpPr>
        <p:spPr/>
        <p:txBody>
          <a:bodyPr rtlCol="0"/>
          <a:lstStyle/>
          <a:p>
            <a:fld id="{C018AEBB-7FC0-482D-BA23-868E7348C0C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BF9EF02-8431-4A88-AF85-E57A49F4FD6A}" type="datetimeFigureOut">
              <a:rPr lang="en-US" smtClean="0"/>
              <a:t>2/17/2014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018AEBB-7FC0-482D-BA23-868E7348C0C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F9EF02-8431-4A88-AF85-E57A49F4FD6A}"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8AEBB-7FC0-482D-BA23-868E7348C0C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F9EF02-8431-4A88-AF85-E57A49F4FD6A}" type="datetimeFigureOut">
              <a:rPr lang="en-US" smtClean="0"/>
              <a:t>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8AEBB-7FC0-482D-BA23-868E7348C0C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BF9EF02-8431-4A88-AF85-E57A49F4FD6A}" type="datetimeFigureOut">
              <a:rPr lang="en-US" smtClean="0"/>
              <a:t>2/17/2014</a:t>
            </a:fld>
            <a:endParaRPr lang="en-US"/>
          </a:p>
        </p:txBody>
      </p:sp>
      <p:sp>
        <p:nvSpPr>
          <p:cNvPr id="7" name="Slide Number Placeholder 6"/>
          <p:cNvSpPr>
            <a:spLocks noGrp="1"/>
          </p:cNvSpPr>
          <p:nvPr>
            <p:ph type="sldNum" sz="quarter" idx="11"/>
          </p:nvPr>
        </p:nvSpPr>
        <p:spPr/>
        <p:txBody>
          <a:bodyPr rtlCol="0"/>
          <a:lstStyle/>
          <a:p>
            <a:fld id="{C018AEBB-7FC0-482D-BA23-868E7348C0C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9EF02-8431-4A88-AF85-E57A49F4FD6A}" type="datetimeFigureOut">
              <a:rPr lang="en-US" smtClean="0"/>
              <a:t>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8AEBB-7FC0-482D-BA23-868E7348C0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BF9EF02-8431-4A88-AF85-E57A49F4FD6A}" type="datetimeFigureOut">
              <a:rPr lang="en-US" smtClean="0"/>
              <a:t>2/17/2014</a:t>
            </a:fld>
            <a:endParaRPr lang="en-US"/>
          </a:p>
        </p:txBody>
      </p:sp>
      <p:sp>
        <p:nvSpPr>
          <p:cNvPr id="22" name="Slide Number Placeholder 21"/>
          <p:cNvSpPr>
            <a:spLocks noGrp="1"/>
          </p:cNvSpPr>
          <p:nvPr>
            <p:ph type="sldNum" sz="quarter" idx="15"/>
          </p:nvPr>
        </p:nvSpPr>
        <p:spPr/>
        <p:txBody>
          <a:bodyPr rtlCol="0"/>
          <a:lstStyle/>
          <a:p>
            <a:fld id="{C018AEBB-7FC0-482D-BA23-868E7348C0C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BF9EF02-8431-4A88-AF85-E57A49F4FD6A}" type="datetimeFigureOut">
              <a:rPr lang="en-US" smtClean="0"/>
              <a:t>2/17/2014</a:t>
            </a:fld>
            <a:endParaRPr lang="en-US"/>
          </a:p>
        </p:txBody>
      </p:sp>
      <p:sp>
        <p:nvSpPr>
          <p:cNvPr id="18" name="Slide Number Placeholder 17"/>
          <p:cNvSpPr>
            <a:spLocks noGrp="1"/>
          </p:cNvSpPr>
          <p:nvPr>
            <p:ph type="sldNum" sz="quarter" idx="11"/>
          </p:nvPr>
        </p:nvSpPr>
        <p:spPr/>
        <p:txBody>
          <a:bodyPr rtlCol="0"/>
          <a:lstStyle/>
          <a:p>
            <a:fld id="{C018AEBB-7FC0-482D-BA23-868E7348C0C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BF9EF02-8431-4A88-AF85-E57A49F4FD6A}" type="datetimeFigureOut">
              <a:rPr lang="en-US" smtClean="0"/>
              <a:t>2/17/2014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018AEBB-7FC0-482D-BA23-868E7348C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solidFill>
                  <a:schemeClr val="tx1"/>
                </a:solidFill>
              </a:rPr>
              <a:t>Water Quality</a:t>
            </a:r>
            <a:endParaRPr lang="en-US" sz="5400" dirty="0">
              <a:solidFill>
                <a:schemeClr val="tx1"/>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affects that adjust DO</a:t>
            </a:r>
            <a:endParaRPr lang="en-US" dirty="0"/>
          </a:p>
        </p:txBody>
      </p:sp>
      <p:sp>
        <p:nvSpPr>
          <p:cNvPr id="3" name="Content Placeholder 2"/>
          <p:cNvSpPr>
            <a:spLocks noGrp="1"/>
          </p:cNvSpPr>
          <p:nvPr>
            <p:ph sz="quarter" idx="1"/>
          </p:nvPr>
        </p:nvSpPr>
        <p:spPr/>
        <p:txBody>
          <a:bodyPr/>
          <a:lstStyle/>
          <a:p>
            <a:r>
              <a:rPr lang="en-US" dirty="0" smtClean="0"/>
              <a:t>Water temperature increases and DO goes down.</a:t>
            </a:r>
          </a:p>
          <a:p>
            <a:r>
              <a:rPr lang="en-US" dirty="0" smtClean="0"/>
              <a:t>Increased </a:t>
            </a:r>
            <a:r>
              <a:rPr lang="en-US" u="sng" dirty="0" smtClean="0"/>
              <a:t>eutrophication.</a:t>
            </a:r>
          </a:p>
          <a:p>
            <a:pPr lvl="1"/>
            <a:r>
              <a:rPr lang="en-US" u="sng" dirty="0" smtClean="0"/>
              <a:t>Eutrophication:</a:t>
            </a:r>
            <a:r>
              <a:rPr lang="en-US" dirty="0" smtClean="0"/>
              <a:t> Decreased amount of DO in a body of water due to increased algae and plant growth.</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269262"/>
            <a:ext cx="5181600" cy="358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4344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Abiotic Factors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pH</a:t>
            </a:r>
          </a:p>
          <a:p>
            <a:pPr lvl="1"/>
            <a:r>
              <a:rPr lang="en-US" dirty="0" smtClean="0"/>
              <a:t>A measure of how acidic or basic the water is</a:t>
            </a:r>
          </a:p>
          <a:p>
            <a:pPr lvl="1"/>
            <a:r>
              <a:rPr lang="en-US" dirty="0" smtClean="0"/>
              <a:t>On a scale of 0 to 14 – 7 is neutral, below 7 is acidic, above 7 is basic</a:t>
            </a:r>
          </a:p>
          <a:p>
            <a:pPr lvl="1"/>
            <a:r>
              <a:rPr lang="en-US" dirty="0" smtClean="0"/>
              <a:t>The pH of pure water is 7</a:t>
            </a:r>
          </a:p>
          <a:p>
            <a:pPr lvl="1"/>
            <a:r>
              <a:rPr lang="en-US" dirty="0" smtClean="0"/>
              <a:t>Water that is too acidic may cause other elements that are always present to become toxic to organisms living there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495800"/>
            <a:ext cx="4981575" cy="2199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083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Abiotic Factors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Turbidity – A measure of how clear water is</a:t>
            </a:r>
          </a:p>
          <a:p>
            <a:pPr lvl="1"/>
            <a:r>
              <a:rPr lang="en-US" dirty="0" smtClean="0"/>
              <a:t>Higher turbidity in potable can mean pathogens are present</a:t>
            </a:r>
          </a:p>
          <a:p>
            <a:pPr lvl="1"/>
            <a:r>
              <a:rPr lang="en-US" dirty="0" smtClean="0"/>
              <a:t>Higher turbidity in lakes and rivers can lead to increased temperatures, lower DO, and bad conditions for aquatic organisms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114800"/>
            <a:ext cx="4894489"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0835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Abiotic Factors</a:t>
            </a:r>
            <a:endParaRPr lang="en-US" dirty="0"/>
          </a:p>
        </p:txBody>
      </p:sp>
      <p:sp>
        <p:nvSpPr>
          <p:cNvPr id="3" name="Content Placeholder 2"/>
          <p:cNvSpPr>
            <a:spLocks noGrp="1"/>
          </p:cNvSpPr>
          <p:nvPr>
            <p:ph sz="quarter" idx="1"/>
          </p:nvPr>
        </p:nvSpPr>
        <p:spPr/>
        <p:txBody>
          <a:bodyPr/>
          <a:lstStyle/>
          <a:p>
            <a:r>
              <a:rPr lang="en-US" dirty="0" smtClean="0"/>
              <a:t>Phosphates and Nitrates</a:t>
            </a:r>
          </a:p>
          <a:p>
            <a:pPr lvl="1"/>
            <a:r>
              <a:rPr lang="en-US" dirty="0" smtClean="0"/>
              <a:t>If these levels are too high they pose a risk to humans in potable water.</a:t>
            </a:r>
          </a:p>
          <a:p>
            <a:pPr lvl="1"/>
            <a:r>
              <a:rPr lang="en-US" dirty="0" smtClean="0"/>
              <a:t>The major sources of phosphates are: humans and animal waste, detergents, cleaning and industrial waste.</a:t>
            </a:r>
          </a:p>
          <a:p>
            <a:pPr lvl="1"/>
            <a:r>
              <a:rPr lang="en-US" dirty="0" smtClean="0"/>
              <a:t>The major sources of nitrates: runoff contaminated with fertilizers, animals waste and septic waste.</a:t>
            </a:r>
          </a:p>
        </p:txBody>
      </p:sp>
    </p:spTree>
    <p:extLst>
      <p:ext uri="{BB962C8B-B14F-4D97-AF65-F5344CB8AC3E}">
        <p14:creationId xmlns:p14="http://schemas.microsoft.com/office/powerpoint/2010/main" val="1363046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Biotic Factors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err="1" smtClean="0"/>
              <a:t>Bioindicators</a:t>
            </a:r>
            <a:r>
              <a:rPr lang="en-US" dirty="0" smtClean="0"/>
              <a:t> – living things whose presence, condition,  and numbers are indicators of the health of a body of water</a:t>
            </a:r>
          </a:p>
          <a:p>
            <a:endParaRPr lang="en-US" dirty="0" smtClean="0"/>
          </a:p>
          <a:p>
            <a:endParaRPr lang="en-US" dirty="0"/>
          </a:p>
        </p:txBody>
      </p:sp>
      <p:pic>
        <p:nvPicPr>
          <p:cNvPr id="1026" name="Picture 2" descr="C:\Users\carrie\AppData\Local\Microsoft\Windows\Temporary Internet Files\Content.IE5\Q1GZFKCK\MC9000576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40" y="3171596"/>
            <a:ext cx="3511560" cy="2772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835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Question</a:t>
            </a:r>
            <a:endParaRPr lang="en-US" dirty="0"/>
          </a:p>
        </p:txBody>
      </p:sp>
      <p:sp>
        <p:nvSpPr>
          <p:cNvPr id="3" name="Content Placeholder 2"/>
          <p:cNvSpPr>
            <a:spLocks noGrp="1"/>
          </p:cNvSpPr>
          <p:nvPr>
            <p:ph sz="quarter" idx="1"/>
          </p:nvPr>
        </p:nvSpPr>
        <p:spPr/>
        <p:txBody>
          <a:bodyPr/>
          <a:lstStyle/>
          <a:p>
            <a:r>
              <a:rPr lang="en-US" dirty="0" smtClean="0"/>
              <a:t>On the left hand side of your notes: What are some connections between water quality factors?</a:t>
            </a:r>
          </a:p>
          <a:p>
            <a:r>
              <a:rPr lang="en-US" dirty="0" smtClean="0"/>
              <a:t>Right hand side: Look back in your notes and try to find as many connects between the abiotic factors </a:t>
            </a:r>
            <a:r>
              <a:rPr lang="en-US" smtClean="0"/>
              <a:t>just discussed. </a:t>
            </a:r>
            <a:endParaRPr lang="en-US"/>
          </a:p>
        </p:txBody>
      </p:sp>
    </p:spTree>
    <p:extLst>
      <p:ext uri="{BB962C8B-B14F-4D97-AF65-F5344CB8AC3E}">
        <p14:creationId xmlns:p14="http://schemas.microsoft.com/office/powerpoint/2010/main" val="160066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solidFill>
              </a:rPr>
              <a:t>Water Quality</a:t>
            </a:r>
            <a:endParaRPr lang="en-US" sz="4800" dirty="0">
              <a:solidFill>
                <a:schemeClr val="tx1"/>
              </a:solidFill>
            </a:endParaRPr>
          </a:p>
        </p:txBody>
      </p:sp>
      <p:sp>
        <p:nvSpPr>
          <p:cNvPr id="3" name="Content Placeholder 2"/>
          <p:cNvSpPr>
            <a:spLocks noGrp="1"/>
          </p:cNvSpPr>
          <p:nvPr>
            <p:ph sz="quarter" idx="1"/>
          </p:nvPr>
        </p:nvSpPr>
        <p:spPr/>
        <p:txBody>
          <a:bodyPr/>
          <a:lstStyle/>
          <a:p>
            <a:r>
              <a:rPr lang="en-US" sz="3600" dirty="0" smtClean="0"/>
              <a:t>Water quality is a term used to describe the chemical, physical, and biological characteristics of water.</a:t>
            </a:r>
          </a:p>
          <a:p>
            <a:r>
              <a:rPr lang="en-US" sz="3600" dirty="0" smtClean="0"/>
              <a:t>Factors that affect water quality are broken down into two categories: biotic and </a:t>
            </a:r>
            <a:r>
              <a:rPr lang="en-US" sz="3600" dirty="0" err="1" smtClean="0"/>
              <a:t>abiotic</a:t>
            </a:r>
            <a:r>
              <a:rPr lang="en-US" sz="3600" dirty="0" smtClean="0"/>
              <a:t>.</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solidFill>
              </a:rPr>
              <a:t>Water Quality</a:t>
            </a:r>
            <a:endParaRPr lang="en-US" sz="4800" dirty="0">
              <a:solidFill>
                <a:schemeClr val="tx1"/>
              </a:solidFill>
            </a:endParaRPr>
          </a:p>
        </p:txBody>
      </p:sp>
      <p:sp>
        <p:nvSpPr>
          <p:cNvPr id="3" name="Content Placeholder 2"/>
          <p:cNvSpPr>
            <a:spLocks noGrp="1"/>
          </p:cNvSpPr>
          <p:nvPr>
            <p:ph sz="quarter" idx="1"/>
          </p:nvPr>
        </p:nvSpPr>
        <p:spPr/>
        <p:txBody>
          <a:bodyPr>
            <a:normAutofit/>
          </a:bodyPr>
          <a:lstStyle/>
          <a:p>
            <a:r>
              <a:rPr lang="en-US" sz="4000" dirty="0" smtClean="0"/>
              <a:t>Biotic Factors: Living factors affecting water quality</a:t>
            </a:r>
          </a:p>
          <a:p>
            <a:r>
              <a:rPr lang="en-US" sz="4000" dirty="0" err="1" smtClean="0"/>
              <a:t>Abiotic</a:t>
            </a:r>
            <a:r>
              <a:rPr lang="en-US" sz="4000" dirty="0" smtClean="0"/>
              <a:t> Factors: Non-living factors affecting water quality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solidFill>
              </a:rPr>
              <a:t>Water Quality</a:t>
            </a:r>
            <a:endParaRPr lang="en-US" sz="4800" dirty="0">
              <a:solidFill>
                <a:schemeClr val="tx1"/>
              </a:solidFill>
            </a:endParaRPr>
          </a:p>
        </p:txBody>
      </p:sp>
      <p:sp>
        <p:nvSpPr>
          <p:cNvPr id="3" name="Content Placeholder 2"/>
          <p:cNvSpPr>
            <a:spLocks noGrp="1"/>
          </p:cNvSpPr>
          <p:nvPr>
            <p:ph sz="quarter" idx="1"/>
          </p:nvPr>
        </p:nvSpPr>
        <p:spPr/>
        <p:txBody>
          <a:bodyPr>
            <a:normAutofit/>
          </a:bodyPr>
          <a:lstStyle/>
          <a:p>
            <a:r>
              <a:rPr lang="en-US" sz="3200" dirty="0" smtClean="0"/>
              <a:t>Water quality is also described in terms of the water’s intended use.</a:t>
            </a:r>
          </a:p>
          <a:p>
            <a:pPr lvl="1"/>
            <a:r>
              <a:rPr lang="en-US" sz="2900" dirty="0" smtClean="0"/>
              <a:t>Water that is drinkable is called </a:t>
            </a:r>
            <a:r>
              <a:rPr lang="en-US" sz="2900" u="sng" dirty="0" smtClean="0"/>
              <a:t>potable</a:t>
            </a:r>
            <a:r>
              <a:rPr lang="en-US" sz="2900" dirty="0" smtClean="0"/>
              <a:t>.</a:t>
            </a:r>
          </a:p>
          <a:p>
            <a:pPr lvl="1"/>
            <a:r>
              <a:rPr lang="en-US" sz="2900" dirty="0" smtClean="0"/>
              <a:t>Water than can be used for swimming or bathing is referred to as safe.</a:t>
            </a:r>
            <a:br>
              <a:rPr lang="en-US" sz="2900" dirty="0" smtClean="0"/>
            </a:br>
            <a:r>
              <a:rPr lang="en-US" sz="2900" dirty="0" smtClean="0"/>
              <a:t> </a:t>
            </a:r>
            <a:br>
              <a:rPr lang="en-US" sz="2900" dirty="0" smtClean="0"/>
            </a:br>
            <a:endParaRPr lang="en-US" sz="29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4543642"/>
            <a:ext cx="2707431" cy="209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solidFill>
              </a:rPr>
              <a:t>Water Quality</a:t>
            </a:r>
            <a:endParaRPr lang="en-US" sz="4800" dirty="0">
              <a:solidFill>
                <a:schemeClr val="tx1"/>
              </a:solidFill>
            </a:endParaRPr>
          </a:p>
        </p:txBody>
      </p:sp>
      <p:sp>
        <p:nvSpPr>
          <p:cNvPr id="3" name="Content Placeholder 2"/>
          <p:cNvSpPr>
            <a:spLocks noGrp="1"/>
          </p:cNvSpPr>
          <p:nvPr>
            <p:ph sz="quarter" idx="1"/>
          </p:nvPr>
        </p:nvSpPr>
        <p:spPr/>
        <p:txBody>
          <a:bodyPr>
            <a:normAutofit/>
          </a:bodyPr>
          <a:lstStyle/>
          <a:p>
            <a:r>
              <a:rPr lang="en-US" sz="3200" dirty="0" smtClean="0"/>
              <a:t>Water quality standards outline the water pollution control program that is mandated by local, state and federal government agencies.</a:t>
            </a:r>
          </a:p>
          <a:p>
            <a:pPr lvl="1"/>
            <a:r>
              <a:rPr lang="en-US" sz="2900" dirty="0" smtClean="0"/>
              <a:t>Primary among these is the Environmental Protection Agency (EPA)</a:t>
            </a:r>
            <a:endParaRPr lang="en-US" sz="2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solidFill>
              </a:rPr>
              <a:t>Water Quality</a:t>
            </a:r>
            <a:endParaRPr lang="en-US" sz="4800" dirty="0">
              <a:solidFill>
                <a:schemeClr val="tx1"/>
              </a:solidFill>
            </a:endParaRPr>
          </a:p>
        </p:txBody>
      </p:sp>
      <p:sp>
        <p:nvSpPr>
          <p:cNvPr id="3" name="Content Placeholder 2"/>
          <p:cNvSpPr>
            <a:spLocks noGrp="1"/>
          </p:cNvSpPr>
          <p:nvPr>
            <p:ph sz="quarter" idx="1"/>
          </p:nvPr>
        </p:nvSpPr>
        <p:spPr/>
        <p:txBody>
          <a:bodyPr>
            <a:normAutofit/>
          </a:bodyPr>
          <a:lstStyle/>
          <a:p>
            <a:r>
              <a:rPr lang="en-US" sz="3200" dirty="0" smtClean="0"/>
              <a:t>Environmental Protection Agency (EPA)</a:t>
            </a:r>
          </a:p>
          <a:p>
            <a:pPr lvl="1"/>
            <a:r>
              <a:rPr lang="en-US" sz="2900" dirty="0" smtClean="0"/>
              <a:t>Acts as a </a:t>
            </a:r>
            <a:r>
              <a:rPr lang="en-US" sz="2900" u="sng" dirty="0" smtClean="0"/>
              <a:t>Steward</a:t>
            </a:r>
            <a:r>
              <a:rPr lang="en-US" sz="2900" dirty="0" smtClean="0"/>
              <a:t> of the environment</a:t>
            </a:r>
          </a:p>
          <a:p>
            <a:pPr lvl="1"/>
            <a:r>
              <a:rPr lang="en-US" sz="2900" dirty="0" smtClean="0"/>
              <a:t>Sets maximum levels for the 90 most common water contaminants</a:t>
            </a:r>
            <a:endParaRPr lang="en-US" sz="2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solidFill>
              </a:rPr>
              <a:t>Water Quality</a:t>
            </a:r>
            <a:endParaRPr lang="en-US" sz="4800" dirty="0">
              <a:solidFill>
                <a:schemeClr val="tx1"/>
              </a:solidFill>
            </a:endParaRPr>
          </a:p>
        </p:txBody>
      </p:sp>
      <p:sp>
        <p:nvSpPr>
          <p:cNvPr id="3" name="Content Placeholder 2"/>
          <p:cNvSpPr>
            <a:spLocks noGrp="1"/>
          </p:cNvSpPr>
          <p:nvPr>
            <p:ph sz="quarter" idx="1"/>
          </p:nvPr>
        </p:nvSpPr>
        <p:spPr/>
        <p:txBody>
          <a:bodyPr/>
          <a:lstStyle/>
          <a:p>
            <a:r>
              <a:rPr lang="en-US" dirty="0" smtClean="0"/>
              <a:t>Water quality standards are based on the following questions:</a:t>
            </a:r>
          </a:p>
          <a:p>
            <a:pPr lvl="1"/>
            <a:r>
              <a:rPr lang="en-US" dirty="0" smtClean="0"/>
              <a:t>What is the intended use of the body of water?</a:t>
            </a:r>
          </a:p>
          <a:p>
            <a:pPr lvl="1"/>
            <a:r>
              <a:rPr lang="en-US" dirty="0" smtClean="0"/>
              <a:t>How can we protect that use?</a:t>
            </a:r>
          </a:p>
          <a:p>
            <a:pPr lvl="1"/>
            <a:r>
              <a:rPr lang="en-US" dirty="0" smtClean="0"/>
              <a:t>What long term dangers might the body of </a:t>
            </a:r>
            <a:r>
              <a:rPr lang="en-US" smtClean="0"/>
              <a:t>water face?</a:t>
            </a:r>
            <a:endParaRPr lang="en-US" dirty="0" smtClean="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  Abiotic Factors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Temperature – the temperature of water in rivers and lakes determine the kinds of organisms that can survive there.</a:t>
            </a:r>
          </a:p>
          <a:p>
            <a:pPr lvl="1"/>
            <a:r>
              <a:rPr lang="en-US" dirty="0" smtClean="0"/>
              <a:t>Certain species have preferred water temperature ranges.</a:t>
            </a:r>
          </a:p>
          <a:p>
            <a:pPr lvl="1"/>
            <a:r>
              <a:rPr lang="en-US" dirty="0" smtClean="0"/>
              <a:t>The temperature of water affects what solids and gasses are dissolved within it.</a:t>
            </a:r>
          </a:p>
          <a:p>
            <a:pPr lvl="2"/>
            <a:r>
              <a:rPr lang="en-US" dirty="0" smtClean="0"/>
              <a:t>Warm Water = Less Oxygen</a:t>
            </a:r>
          </a:p>
          <a:p>
            <a:pPr lvl="2"/>
            <a:r>
              <a:rPr lang="en-US" dirty="0" smtClean="0"/>
              <a:t>Colder Water = More Oxygen</a:t>
            </a:r>
            <a:endParaRPr lang="en-US" dirty="0"/>
          </a:p>
        </p:txBody>
      </p:sp>
    </p:spTree>
    <p:extLst>
      <p:ext uri="{BB962C8B-B14F-4D97-AF65-F5344CB8AC3E}">
        <p14:creationId xmlns:p14="http://schemas.microsoft.com/office/powerpoint/2010/main" val="765709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Abiotic Factors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Dissolved Oxygen – (DO) Oxygen that is dissolved in water.</a:t>
            </a:r>
          </a:p>
          <a:p>
            <a:pPr lvl="1"/>
            <a:r>
              <a:rPr lang="en-US" dirty="0" smtClean="0"/>
              <a:t>DO is a measure of the amount of oxygen in water that is available for chemical reactions and for use by aquatic organisms.</a:t>
            </a:r>
          </a:p>
          <a:p>
            <a:pPr lvl="1"/>
            <a:r>
              <a:rPr lang="en-US" dirty="0" smtClean="0"/>
              <a:t>DO is vital for the survival of micro-organisms, and higher organisms such as zooplankton and fish.</a:t>
            </a:r>
          </a:p>
          <a:p>
            <a:pPr lvl="1"/>
            <a:r>
              <a:rPr lang="en-US" dirty="0"/>
              <a:t>Dissolved Oxygen gets into the water through diffusion with the air (the higher concentration of oxygen in the air causes oxygen to move from the air to the water) and as a by-product of photosynthesis by water plants.</a:t>
            </a:r>
          </a:p>
          <a:p>
            <a:pPr lvl="1"/>
            <a:r>
              <a:rPr lang="en-US" dirty="0"/>
              <a:t>High DO levels in potable water make it taste better</a:t>
            </a:r>
          </a:p>
          <a:p>
            <a:pPr lvl="1"/>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0782"/>
            <a:ext cx="4514850" cy="159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312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1703</TotalTime>
  <Words>618</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Water Quality</vt:lpstr>
      <vt:lpstr>Water Quality</vt:lpstr>
      <vt:lpstr>Water Quality</vt:lpstr>
      <vt:lpstr>Water Quality</vt:lpstr>
      <vt:lpstr>Water Quality</vt:lpstr>
      <vt:lpstr>Water Quality</vt:lpstr>
      <vt:lpstr>Water Quality</vt:lpstr>
      <vt:lpstr>  Abiotic Factors</vt:lpstr>
      <vt:lpstr>Abiotic Factors</vt:lpstr>
      <vt:lpstr>Major affects that adjust DO</vt:lpstr>
      <vt:lpstr>Abiotic Factors</vt:lpstr>
      <vt:lpstr>Abiotic Factors</vt:lpstr>
      <vt:lpstr>Abiotic Factors</vt:lpstr>
      <vt:lpstr>Biotic Factors</vt:lpstr>
      <vt:lpstr>Thinking Question</vt:lpstr>
    </vt:vector>
  </TitlesOfParts>
  <Company>Onslow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Quality</dc:title>
  <dc:creator>carrie.guggenbiller</dc:creator>
  <cp:lastModifiedBy>Carrie Guggenbiller</cp:lastModifiedBy>
  <cp:revision>11</cp:revision>
  <dcterms:created xsi:type="dcterms:W3CDTF">2013-02-21T17:29:53Z</dcterms:created>
  <dcterms:modified xsi:type="dcterms:W3CDTF">2014-02-17T14:58:38Z</dcterms:modified>
</cp:coreProperties>
</file>